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19">
          <p15:clr>
            <a:srgbClr val="A4A3A4"/>
          </p15:clr>
        </p15:guide>
        <p15:guide id="2" pos="158">
          <p15:clr>
            <a:srgbClr val="A4A3A4"/>
          </p15:clr>
        </p15:guide>
      </p15:sldGuideLst>
    </p:ext>
    <p:ext uri="{2D200454-40CA-4A62-9FC3-DE9A4176ACB9}">
      <p15:notesGuideLst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  <p:ext uri="http://customooxmlschemas.google.com/">
      <go:slidesCustomData xmlns:go="http://customooxmlschemas.google.com/" r:id="rId49" roundtripDataSignature="AMtx7milVte9aVPwOnefY7L2s2F3PM7qR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19" orient="horz"/>
        <p:guide pos="158"/>
      </p:guideLst>
    </p:cSldViewPr>
  </p:slide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notes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customschemas.google.com/relationships/presentationmetadata" Target="meta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ko-KR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6" name="Google Shape;166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2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p3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3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4" name="Google Shape;354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3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3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3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p3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p3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3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3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3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4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0" name="Google Shape;430;p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p4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p4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" name="Google Shape;451;p4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" name="Google Shape;459;p4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9" name="Google Shape;109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9" name="Google Shape;129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제목 슬라이드1">
  <p:cSld name="1_제목 슬라이드1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:\Users\김현용\Desktop\제호.jpg" id="16" name="Google Shape;16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81257" y="320688"/>
            <a:ext cx="1800000" cy="300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" name="Google Shape;17;p45"/>
          <p:cNvGrpSpPr/>
          <p:nvPr/>
        </p:nvGrpSpPr>
        <p:grpSpPr>
          <a:xfrm>
            <a:off x="251518" y="548681"/>
            <a:ext cx="7619629" cy="4590636"/>
            <a:chOff x="251518" y="764704"/>
            <a:chExt cx="9208697" cy="5548012"/>
          </a:xfrm>
        </p:grpSpPr>
        <p:sp>
          <p:nvSpPr>
            <p:cNvPr id="18" name="Google Shape;18;p45"/>
            <p:cNvSpPr/>
            <p:nvPr/>
          </p:nvSpPr>
          <p:spPr>
            <a:xfrm>
              <a:off x="251518" y="764704"/>
              <a:ext cx="7832271" cy="5539415"/>
            </a:xfrm>
            <a:prstGeom prst="rect">
              <a:avLst/>
            </a:prstGeom>
            <a:solidFill>
              <a:srgbClr val="F3F8E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pic>
          <p:nvPicPr>
            <p:cNvPr id="19" name="Google Shape;19;p4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683567" y="1552477"/>
              <a:ext cx="3603765" cy="382456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" name="Google Shape;20;p4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982635" y="932239"/>
              <a:ext cx="3477580" cy="538047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1" name="Google Shape;21;p45"/>
          <p:cNvSpPr/>
          <p:nvPr/>
        </p:nvSpPr>
        <p:spPr>
          <a:xfrm>
            <a:off x="0" y="5373216"/>
            <a:ext cx="9144000" cy="1484784"/>
          </a:xfrm>
          <a:prstGeom prst="rect">
            <a:avLst/>
          </a:prstGeom>
          <a:solidFill>
            <a:srgbClr val="F7943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본문2">
  <p:cSld name="본문2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54"/>
          <p:cNvSpPr txBox="1"/>
          <p:nvPr>
            <p:ph type="title"/>
          </p:nvPr>
        </p:nvSpPr>
        <p:spPr>
          <a:xfrm>
            <a:off x="539552" y="184745"/>
            <a:ext cx="7560840" cy="548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54"/>
          <p:cNvSpPr txBox="1"/>
          <p:nvPr>
            <p:ph idx="1" type="body"/>
          </p:nvPr>
        </p:nvSpPr>
        <p:spPr>
          <a:xfrm>
            <a:off x="539552" y="1196752"/>
            <a:ext cx="3924944" cy="54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30200" lvl="0" marL="457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■"/>
              <a:defRPr b="1" sz="1600"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04800" lvl="1" marL="914400" algn="l">
              <a:spcBef>
                <a:spcPts val="24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Noto Sans Symbols"/>
              <a:buChar char="▪"/>
              <a:defRPr sz="1200"/>
            </a:lvl2pPr>
            <a:lvl3pPr indent="-304800" lvl="2" marL="1371600" algn="l"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Char char="•"/>
              <a:defRPr sz="1200"/>
            </a:lvl3pPr>
            <a:lvl4pPr indent="-295656" lvl="3" marL="18288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56"/>
              <a:buChar char="–"/>
              <a:defRPr sz="1100"/>
            </a:lvl4pPr>
            <a:lvl5pPr indent="-298450" lvl="4" marL="22860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Char char="»"/>
              <a:defRPr sz="11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7" name="Google Shape;67;p54"/>
          <p:cNvSpPr txBox="1"/>
          <p:nvPr>
            <p:ph idx="2" type="body"/>
          </p:nvPr>
        </p:nvSpPr>
        <p:spPr>
          <a:xfrm>
            <a:off x="4644008" y="1196752"/>
            <a:ext cx="3924944" cy="54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30200" lvl="0" marL="457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■"/>
              <a:defRPr b="1" sz="1600"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04800" lvl="1" marL="914400" algn="l">
              <a:spcBef>
                <a:spcPts val="24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Noto Sans Symbols"/>
              <a:buChar char="▪"/>
              <a:defRPr sz="1200"/>
            </a:lvl2pPr>
            <a:lvl3pPr indent="-304800" lvl="2" marL="1371600" algn="l"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Char char="•"/>
              <a:defRPr sz="1200"/>
            </a:lvl3pPr>
            <a:lvl4pPr indent="-295656" lvl="3" marL="18288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56"/>
              <a:buChar char="–"/>
              <a:defRPr sz="1100"/>
            </a:lvl4pPr>
            <a:lvl5pPr indent="-298450" lvl="4" marL="22860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Char char="»"/>
              <a:defRPr sz="11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descr="쿡북로고.jpg" id="68" name="Google Shape;68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668344" y="485909"/>
            <a:ext cx="1216025" cy="32226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9" name="Google Shape;69;p54"/>
          <p:cNvCxnSpPr/>
          <p:nvPr/>
        </p:nvCxnSpPr>
        <p:spPr>
          <a:xfrm>
            <a:off x="2124744" y="908051"/>
            <a:ext cx="2339752" cy="0"/>
          </a:xfrm>
          <a:prstGeom prst="straightConnector1">
            <a:avLst/>
          </a:prstGeom>
          <a:noFill/>
          <a:ln cap="flat" cmpd="sng" w="76200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0" name="Google Shape;70;p54"/>
          <p:cNvCxnSpPr/>
          <p:nvPr/>
        </p:nvCxnSpPr>
        <p:spPr>
          <a:xfrm>
            <a:off x="4464496" y="908051"/>
            <a:ext cx="2339752" cy="0"/>
          </a:xfrm>
          <a:prstGeom prst="straightConnector1">
            <a:avLst/>
          </a:prstGeom>
          <a:noFill/>
          <a:ln cap="flat" cmpd="sng" w="76200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1" name="Google Shape;71;p54"/>
          <p:cNvCxnSpPr/>
          <p:nvPr/>
        </p:nvCxnSpPr>
        <p:spPr>
          <a:xfrm>
            <a:off x="6804248" y="908051"/>
            <a:ext cx="2339752" cy="0"/>
          </a:xfrm>
          <a:prstGeom prst="straightConnector1">
            <a:avLst/>
          </a:prstGeom>
          <a:noFill/>
          <a:ln cap="flat" cmpd="sng" w="76200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2" name="Google Shape;72;p54"/>
          <p:cNvCxnSpPr/>
          <p:nvPr/>
        </p:nvCxnSpPr>
        <p:spPr>
          <a:xfrm>
            <a:off x="0" y="908051"/>
            <a:ext cx="2339752" cy="0"/>
          </a:xfrm>
          <a:prstGeom prst="straightConnector1">
            <a:avLst/>
          </a:prstGeom>
          <a:noFill/>
          <a:ln cap="flat" cmpd="sng" w="76200">
            <a:solidFill>
              <a:srgbClr val="3F3F3F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목차">
  <p:cSld name="목차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6"/>
          <p:cNvSpPr txBox="1"/>
          <p:nvPr/>
        </p:nvSpPr>
        <p:spPr>
          <a:xfrm>
            <a:off x="755576" y="768921"/>
            <a:ext cx="4085697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44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목차</a:t>
            </a:r>
            <a:endParaRPr/>
          </a:p>
        </p:txBody>
      </p:sp>
      <p:sp>
        <p:nvSpPr>
          <p:cNvPr id="24" name="Google Shape;24;p46"/>
          <p:cNvSpPr txBox="1"/>
          <p:nvPr>
            <p:ph idx="1" type="body"/>
          </p:nvPr>
        </p:nvSpPr>
        <p:spPr>
          <a:xfrm>
            <a:off x="755576" y="1851323"/>
            <a:ext cx="7615014" cy="41044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algn="l">
              <a:lnSpc>
                <a:spcPct val="2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AutoNum type="arabicPeriod"/>
              <a:defRPr b="1" sz="2000">
                <a:solidFill>
                  <a:schemeClr val="dk1"/>
                </a:solidFill>
              </a:defRPr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>
                <a:solidFill>
                  <a:schemeClr val="dk1"/>
                </a:solidFill>
              </a:defRPr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solidFill>
                  <a:schemeClr val="dk1"/>
                </a:solidFill>
              </a:defRPr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>
                <a:solidFill>
                  <a:schemeClr val="dk1"/>
                </a:solidFill>
              </a:defRPr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>
                <a:solidFill>
                  <a:schemeClr val="dk1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" name="Google Shape;25;p46"/>
          <p:cNvSpPr/>
          <p:nvPr/>
        </p:nvSpPr>
        <p:spPr>
          <a:xfrm>
            <a:off x="323528" y="404813"/>
            <a:ext cx="8497887" cy="6048375"/>
          </a:xfrm>
          <a:prstGeom prst="roundRect">
            <a:avLst>
              <a:gd fmla="val 5013" name="adj"/>
            </a:avLst>
          </a:prstGeom>
          <a:noFill/>
          <a:ln cap="flat" cmpd="sng" w="53975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사용자 지정 레이아웃">
  <p:cSld name="1_사용자 지정 레이아웃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7"/>
          <p:cNvSpPr/>
          <p:nvPr/>
        </p:nvSpPr>
        <p:spPr>
          <a:xfrm>
            <a:off x="323057" y="404813"/>
            <a:ext cx="8497887" cy="6048375"/>
          </a:xfrm>
          <a:prstGeom prst="roundRect">
            <a:avLst>
              <a:gd fmla="val 5013" name="adj"/>
            </a:avLst>
          </a:prstGeom>
          <a:noFill/>
          <a:ln cap="flat" cmpd="sng" w="53975">
            <a:solidFill>
              <a:srgbClr val="F7943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8" name="Google Shape;28;p47"/>
          <p:cNvSpPr/>
          <p:nvPr/>
        </p:nvSpPr>
        <p:spPr>
          <a:xfrm>
            <a:off x="719101" y="3412604"/>
            <a:ext cx="7704856" cy="9389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1397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9" name="Google Shape;29;p47"/>
          <p:cNvSpPr/>
          <p:nvPr/>
        </p:nvSpPr>
        <p:spPr>
          <a:xfrm>
            <a:off x="719101" y="2348880"/>
            <a:ext cx="7704856" cy="9389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1397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0" name="Google Shape;30;p47"/>
          <p:cNvSpPr txBox="1"/>
          <p:nvPr>
            <p:ph idx="1" type="body"/>
          </p:nvPr>
        </p:nvSpPr>
        <p:spPr>
          <a:xfrm>
            <a:off x="719572" y="3412604"/>
            <a:ext cx="7704856" cy="9389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F79433"/>
              </a:buClr>
              <a:buSzPts val="4800"/>
              <a:buFont typeface="Malgun Gothic"/>
              <a:buNone/>
              <a:defRPr b="1" sz="4800">
                <a:solidFill>
                  <a:srgbClr val="F79433"/>
                </a:solidFill>
              </a:defRPr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>
                <a:solidFill>
                  <a:schemeClr val="dk1"/>
                </a:solidFill>
              </a:defRPr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solidFill>
                  <a:schemeClr val="dk1"/>
                </a:solidFill>
              </a:defRPr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>
                <a:solidFill>
                  <a:schemeClr val="dk1"/>
                </a:solidFill>
              </a:defRPr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>
                <a:solidFill>
                  <a:schemeClr val="dk1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1" name="Google Shape;31;p47"/>
          <p:cNvSpPr txBox="1"/>
          <p:nvPr>
            <p:ph idx="2" type="body"/>
          </p:nvPr>
        </p:nvSpPr>
        <p:spPr>
          <a:xfrm>
            <a:off x="719572" y="2348880"/>
            <a:ext cx="7704856" cy="9389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F79433"/>
              </a:buClr>
              <a:buSzPts val="5400"/>
              <a:buFont typeface="Malgun Gothic"/>
              <a:buNone/>
              <a:defRPr b="1" sz="5400">
                <a:solidFill>
                  <a:srgbClr val="F79433"/>
                </a:solidFill>
              </a:defRPr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>
                <a:solidFill>
                  <a:schemeClr val="dk1"/>
                </a:solidFill>
              </a:defRPr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solidFill>
                  <a:schemeClr val="dk1"/>
                </a:solidFill>
              </a:defRPr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>
                <a:solidFill>
                  <a:schemeClr val="dk1"/>
                </a:solidFill>
              </a:defRPr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>
                <a:solidFill>
                  <a:schemeClr val="dk1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섹션 목차">
  <p:cSld name="섹션 목차">
    <p:bg>
      <p:bgPr>
        <a:solidFill>
          <a:schemeClr val="lt1"/>
        </a:solid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48"/>
          <p:cNvSpPr txBox="1"/>
          <p:nvPr>
            <p:ph type="title"/>
          </p:nvPr>
        </p:nvSpPr>
        <p:spPr>
          <a:xfrm>
            <a:off x="539552" y="184745"/>
            <a:ext cx="6840760" cy="548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34" name="Google Shape;34;p48"/>
          <p:cNvCxnSpPr/>
          <p:nvPr/>
        </p:nvCxnSpPr>
        <p:spPr>
          <a:xfrm>
            <a:off x="2124744" y="908051"/>
            <a:ext cx="2339752" cy="0"/>
          </a:xfrm>
          <a:prstGeom prst="straightConnector1">
            <a:avLst/>
          </a:prstGeom>
          <a:noFill/>
          <a:ln cap="flat" cmpd="sng" w="76200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5" name="Google Shape;35;p48"/>
          <p:cNvCxnSpPr/>
          <p:nvPr/>
        </p:nvCxnSpPr>
        <p:spPr>
          <a:xfrm>
            <a:off x="4464496" y="908051"/>
            <a:ext cx="2339752" cy="0"/>
          </a:xfrm>
          <a:prstGeom prst="straightConnector1">
            <a:avLst/>
          </a:prstGeom>
          <a:noFill/>
          <a:ln cap="flat" cmpd="sng" w="76200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6" name="Google Shape;36;p48"/>
          <p:cNvCxnSpPr/>
          <p:nvPr/>
        </p:nvCxnSpPr>
        <p:spPr>
          <a:xfrm>
            <a:off x="6804248" y="908051"/>
            <a:ext cx="2339752" cy="0"/>
          </a:xfrm>
          <a:prstGeom prst="straightConnector1">
            <a:avLst/>
          </a:prstGeom>
          <a:noFill/>
          <a:ln cap="flat" cmpd="sng" w="76200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7" name="Google Shape;37;p48"/>
          <p:cNvCxnSpPr/>
          <p:nvPr/>
        </p:nvCxnSpPr>
        <p:spPr>
          <a:xfrm>
            <a:off x="0" y="908051"/>
            <a:ext cx="2339752" cy="0"/>
          </a:xfrm>
          <a:prstGeom prst="straightConnector1">
            <a:avLst/>
          </a:prstGeom>
          <a:noFill/>
          <a:ln cap="flat" cmpd="sng" w="76200">
            <a:solidFill>
              <a:srgbClr val="3F3F3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8" name="Google Shape;38;p48"/>
          <p:cNvSpPr txBox="1"/>
          <p:nvPr>
            <p:ph idx="1" type="body"/>
          </p:nvPr>
        </p:nvSpPr>
        <p:spPr>
          <a:xfrm>
            <a:off x="539552" y="1196752"/>
            <a:ext cx="8208912" cy="54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30200" lvl="0" marL="457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■"/>
              <a:defRPr b="1" sz="1600"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04800" lvl="1" marL="914400" algn="l">
              <a:spcBef>
                <a:spcPts val="24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Noto Sans Symbols"/>
              <a:buChar char="▪"/>
              <a:defRPr sz="1200"/>
            </a:lvl2pPr>
            <a:lvl3pPr indent="-304800" lvl="2" marL="1371600" algn="l"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Char char="•"/>
              <a:defRPr sz="1200"/>
            </a:lvl3pPr>
            <a:lvl4pPr indent="-295656" lvl="3" marL="18288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56"/>
              <a:buChar char="–"/>
              <a:defRPr sz="1100"/>
            </a:lvl4pPr>
            <a:lvl5pPr indent="-298450" lvl="4" marL="22860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Char char="»"/>
              <a:defRPr sz="11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끝">
  <p:cSld name="1_끝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49"/>
          <p:cNvSpPr/>
          <p:nvPr/>
        </p:nvSpPr>
        <p:spPr>
          <a:xfrm>
            <a:off x="-1" y="6165304"/>
            <a:ext cx="9144001" cy="692696"/>
          </a:xfrm>
          <a:prstGeom prst="rect">
            <a:avLst/>
          </a:prstGeom>
          <a:solidFill>
            <a:srgbClr val="F7943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1" name="Google Shape;41;p49"/>
          <p:cNvSpPr/>
          <p:nvPr/>
        </p:nvSpPr>
        <p:spPr>
          <a:xfrm>
            <a:off x="0" y="6092750"/>
            <a:ext cx="9144000" cy="72554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C:\Users\김현용\Desktop\제호.jpg" id="42" name="Google Shape;42;p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20272" y="5631234"/>
            <a:ext cx="1905001" cy="317500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49"/>
          <p:cNvSpPr/>
          <p:nvPr/>
        </p:nvSpPr>
        <p:spPr>
          <a:xfrm>
            <a:off x="2123728" y="2492896"/>
            <a:ext cx="4724400" cy="60960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F79433"/>
                </a:solidFill>
                <a:latin typeface="Verdana"/>
              </a:rPr>
              <a:t>Thank You !</a:t>
            </a:r>
          </a:p>
        </p:txBody>
      </p:sp>
      <p:sp>
        <p:nvSpPr>
          <p:cNvPr id="44" name="Google Shape;44;p49"/>
          <p:cNvSpPr txBox="1"/>
          <p:nvPr/>
        </p:nvSpPr>
        <p:spPr>
          <a:xfrm>
            <a:off x="3166697" y="6309320"/>
            <a:ext cx="2669320" cy="4308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Copyright© 2019 Hanbit Academy, Inc.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All rights reserved.</a:t>
            </a:r>
            <a:endParaRPr sz="11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사용자 지정 레이아웃">
  <p:cSld name="사용자 지정 레이아웃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50"/>
          <p:cNvSpPr txBox="1"/>
          <p:nvPr>
            <p:ph type="title"/>
          </p:nvPr>
        </p:nvSpPr>
        <p:spPr>
          <a:xfrm>
            <a:off x="251520" y="274638"/>
            <a:ext cx="8712968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50"/>
          <p:cNvSpPr txBox="1"/>
          <p:nvPr>
            <p:ph idx="10" type="dt"/>
          </p:nvPr>
        </p:nvSpPr>
        <p:spPr>
          <a:xfrm>
            <a:off x="457200" y="6534869"/>
            <a:ext cx="2133600" cy="2532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50"/>
          <p:cNvSpPr txBox="1"/>
          <p:nvPr>
            <p:ph idx="11" type="ftr"/>
          </p:nvPr>
        </p:nvSpPr>
        <p:spPr>
          <a:xfrm>
            <a:off x="3124200" y="6525344"/>
            <a:ext cx="2895600" cy="2532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50"/>
          <p:cNvSpPr txBox="1"/>
          <p:nvPr>
            <p:ph idx="12" type="sldNum"/>
          </p:nvPr>
        </p:nvSpPr>
        <p:spPr>
          <a:xfrm>
            <a:off x="6553200" y="6515819"/>
            <a:ext cx="2133600" cy="2532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저작권">
  <p:cSld name="1_저작권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쿡북로고.jpg" id="51" name="Google Shape;51;p5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459141" y="485909"/>
            <a:ext cx="1216025" cy="322262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51"/>
          <p:cNvSpPr txBox="1"/>
          <p:nvPr/>
        </p:nvSpPr>
        <p:spPr>
          <a:xfrm>
            <a:off x="612452" y="981075"/>
            <a:ext cx="799147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IT</a:t>
            </a:r>
            <a:r>
              <a:rPr lang="ko-KR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CookBook, 웹 디자인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51"/>
          <p:cNvSpPr txBox="1"/>
          <p:nvPr/>
        </p:nvSpPr>
        <p:spPr>
          <a:xfrm>
            <a:off x="612453" y="1700213"/>
            <a:ext cx="7991475" cy="15758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1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00" u="none" cap="none" strike="noStrike">
              <a:solidFill>
                <a:srgbClr val="222222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solidFill>
                  <a:srgbClr val="0C0C0C"/>
                </a:solidFill>
                <a:latin typeface="Malgun Gothic"/>
                <a:ea typeface="Malgun Gothic"/>
                <a:cs typeface="Malgun Gothic"/>
                <a:sym typeface="Malgun Gothic"/>
              </a:rPr>
              <a:t>[강의교안 이용 안내]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171450" lvl="0" marL="17145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본 강의교안의 저작권은 한빛아카데미㈜에 있습니다.</a:t>
            </a:r>
            <a:r>
              <a:rPr lang="ko-KR" sz="1400">
                <a:solidFill>
                  <a:srgbClr val="222222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endParaRPr sz="1400">
              <a:solidFill>
                <a:srgbClr val="222222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171450" lvl="0" marL="17145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ial"/>
              <a:buChar char="•"/>
            </a:pPr>
            <a:r>
              <a:rPr lang="ko-KR" sz="1400" u="sng">
                <a:solidFill>
                  <a:srgbClr val="222222"/>
                </a:solidFill>
                <a:latin typeface="Malgun Gothic"/>
                <a:ea typeface="Malgun Gothic"/>
                <a:cs typeface="Malgun Gothic"/>
                <a:sym typeface="Malgun Gothic"/>
              </a:rPr>
              <a:t>이 자료를 무단으로 전제하거나 배포할 경우 저작권법 136조에 의거하여 최고 5년 이하의 징역 또는 5천만원 이하의 벌금에 처할 수 있고 이를 병과(倂科)할 수도 있습니다.</a:t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4" name="Google Shape;54;p51"/>
          <p:cNvSpPr/>
          <p:nvPr/>
        </p:nvSpPr>
        <p:spPr>
          <a:xfrm>
            <a:off x="323528" y="404813"/>
            <a:ext cx="8497887" cy="6048375"/>
          </a:xfrm>
          <a:prstGeom prst="roundRect">
            <a:avLst>
              <a:gd fmla="val 5013" name="adj"/>
            </a:avLst>
          </a:prstGeom>
          <a:noFill/>
          <a:ln cap="flat" cmpd="sng" w="53975">
            <a:solidFill>
              <a:srgbClr val="F7943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저작권">
  <p:cSld name="저작권">
    <p:bg>
      <p:bgPr>
        <a:solidFill>
          <a:schemeClr val="lt1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쿡북로고.jpg" id="56" name="Google Shape;56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459141" y="485909"/>
            <a:ext cx="1216025" cy="322262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52"/>
          <p:cNvSpPr txBox="1"/>
          <p:nvPr/>
        </p:nvSpPr>
        <p:spPr>
          <a:xfrm>
            <a:off x="612452" y="981075"/>
            <a:ext cx="799147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IT</a:t>
            </a:r>
            <a:r>
              <a:rPr lang="ko-KR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CookBook, 컴퓨터 아키텍처 </a:t>
            </a:r>
            <a:r>
              <a:rPr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컴퓨터 구조 및 동작 원리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52"/>
          <p:cNvSpPr txBox="1"/>
          <p:nvPr/>
        </p:nvSpPr>
        <p:spPr>
          <a:xfrm>
            <a:off x="612453" y="1700213"/>
            <a:ext cx="7991475" cy="15758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1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00" u="none" cap="none" strike="noStrike">
              <a:solidFill>
                <a:srgbClr val="222222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solidFill>
                  <a:srgbClr val="0C0C0C"/>
                </a:solidFill>
                <a:latin typeface="Malgun Gothic"/>
                <a:ea typeface="Malgun Gothic"/>
                <a:cs typeface="Malgun Gothic"/>
                <a:sym typeface="Malgun Gothic"/>
              </a:rPr>
              <a:t>[강의교안 이용 안내]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171450" lvl="0" marL="17145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본 강의교안의 저작권은 한빛아카데미㈜에 있습니다.</a:t>
            </a:r>
            <a:r>
              <a:rPr lang="ko-KR" sz="1400">
                <a:solidFill>
                  <a:srgbClr val="222222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endParaRPr sz="1400">
              <a:solidFill>
                <a:srgbClr val="222222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171450" lvl="0" marL="17145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ial"/>
              <a:buChar char="•"/>
            </a:pPr>
            <a:r>
              <a:rPr lang="ko-KR" sz="1400" u="sng">
                <a:solidFill>
                  <a:srgbClr val="222222"/>
                </a:solidFill>
                <a:latin typeface="Malgun Gothic"/>
                <a:ea typeface="Malgun Gothic"/>
                <a:cs typeface="Malgun Gothic"/>
                <a:sym typeface="Malgun Gothic"/>
              </a:rPr>
              <a:t>이 자료를 무단으로 전제하거나 배포할 경우 저작권법 136조에 의거하여 최고 5년 이하의 징역 또는 5천만원 이하의 벌금에 처할 수 있고 이를 병과(倂科)할 수도 있습니다.</a:t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9" name="Google Shape;59;p52"/>
          <p:cNvSpPr/>
          <p:nvPr/>
        </p:nvSpPr>
        <p:spPr>
          <a:xfrm>
            <a:off x="323528" y="404813"/>
            <a:ext cx="8497887" cy="6048375"/>
          </a:xfrm>
          <a:prstGeom prst="roundRect">
            <a:avLst>
              <a:gd fmla="val 5013" name="adj"/>
            </a:avLst>
          </a:prstGeom>
          <a:noFill/>
          <a:ln cap="flat" cmpd="sng" w="53975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학습목표">
  <p:cSld name="학습목표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53"/>
          <p:cNvSpPr txBox="1"/>
          <p:nvPr/>
        </p:nvSpPr>
        <p:spPr>
          <a:xfrm>
            <a:off x="611560" y="762422"/>
            <a:ext cx="4085697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4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학습목표</a:t>
            </a:r>
            <a:endParaRPr/>
          </a:p>
        </p:txBody>
      </p:sp>
      <p:sp>
        <p:nvSpPr>
          <p:cNvPr id="62" name="Google Shape;62;p53"/>
          <p:cNvSpPr txBox="1"/>
          <p:nvPr>
            <p:ph idx="1" type="body"/>
          </p:nvPr>
        </p:nvSpPr>
        <p:spPr>
          <a:xfrm>
            <a:off x="755576" y="1844824"/>
            <a:ext cx="7704856" cy="41044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2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1" sz="1800">
                <a:solidFill>
                  <a:schemeClr val="dk1"/>
                </a:solidFill>
              </a:defRPr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>
                <a:solidFill>
                  <a:schemeClr val="dk1"/>
                </a:solidFill>
              </a:defRPr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solidFill>
                  <a:schemeClr val="dk1"/>
                </a:solidFill>
              </a:defRPr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>
                <a:solidFill>
                  <a:schemeClr val="dk1"/>
                </a:solidFill>
              </a:defRPr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>
                <a:solidFill>
                  <a:schemeClr val="dk1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" name="Google Shape;63;p53"/>
          <p:cNvSpPr/>
          <p:nvPr/>
        </p:nvSpPr>
        <p:spPr>
          <a:xfrm>
            <a:off x="323528" y="404813"/>
            <a:ext cx="8497887" cy="6048375"/>
          </a:xfrm>
          <a:prstGeom prst="roundRect">
            <a:avLst>
              <a:gd fmla="val 5013" name="adj"/>
            </a:avLst>
          </a:prstGeom>
          <a:noFill/>
          <a:ln cap="flat" cmpd="sng" w="53975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44"/>
          <p:cNvSpPr txBox="1"/>
          <p:nvPr>
            <p:ph type="title"/>
          </p:nvPr>
        </p:nvSpPr>
        <p:spPr>
          <a:xfrm>
            <a:off x="251520" y="274638"/>
            <a:ext cx="8712968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1" name="Google Shape;11;p44"/>
          <p:cNvSpPr txBox="1"/>
          <p:nvPr>
            <p:ph idx="1" type="body"/>
          </p:nvPr>
        </p:nvSpPr>
        <p:spPr>
          <a:xfrm>
            <a:off x="251520" y="1600200"/>
            <a:ext cx="8712968" cy="48531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2" name="Google Shape;12;p44"/>
          <p:cNvSpPr txBox="1"/>
          <p:nvPr>
            <p:ph idx="10" type="dt"/>
          </p:nvPr>
        </p:nvSpPr>
        <p:spPr>
          <a:xfrm>
            <a:off x="457200" y="6534869"/>
            <a:ext cx="2133600" cy="2532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3" name="Google Shape;13;p44"/>
          <p:cNvSpPr txBox="1"/>
          <p:nvPr>
            <p:ph idx="11" type="ftr"/>
          </p:nvPr>
        </p:nvSpPr>
        <p:spPr>
          <a:xfrm>
            <a:off x="3124200" y="6525344"/>
            <a:ext cx="2895600" cy="2532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4" name="Google Shape;14;p44"/>
          <p:cNvSpPr txBox="1"/>
          <p:nvPr>
            <p:ph idx="12" type="sldNum"/>
          </p:nvPr>
        </p:nvSpPr>
        <p:spPr>
          <a:xfrm>
            <a:off x="6553200" y="6515819"/>
            <a:ext cx="2133600" cy="2532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png"/><Relationship Id="rId4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Relationship Id="rId4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Relationship Id="rId4" Type="http://schemas.openxmlformats.org/officeDocument/2006/relationships/image" Target="../media/image3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Relationship Id="rId4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0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44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3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7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5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6.png"/><Relationship Id="rId4" Type="http://schemas.openxmlformats.org/officeDocument/2006/relationships/image" Target="../media/image31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6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9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40.png"/><Relationship Id="rId4" Type="http://schemas.openxmlformats.org/officeDocument/2006/relationships/image" Target="../media/image39.png"/><Relationship Id="rId5" Type="http://schemas.openxmlformats.org/officeDocument/2006/relationships/image" Target="../media/image30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3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36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32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37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3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6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6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42.png"/><Relationship Id="rId4" Type="http://schemas.openxmlformats.org/officeDocument/2006/relationships/image" Target="../media/image43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45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3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1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"/>
          <p:cNvSpPr txBox="1"/>
          <p:nvPr/>
        </p:nvSpPr>
        <p:spPr>
          <a:xfrm>
            <a:off x="658168" y="5802629"/>
            <a:ext cx="8306320" cy="62595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32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01. 프로그래밍 언어와 파이썬</a:t>
            </a:r>
            <a:endParaRPr b="1" i="0" sz="32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0"/>
          <p:cNvSpPr txBox="1"/>
          <p:nvPr>
            <p:ph type="title"/>
          </p:nvPr>
        </p:nvSpPr>
        <p:spPr>
          <a:xfrm>
            <a:off x="539552" y="184745"/>
            <a:ext cx="6840760" cy="548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rgbClr val="F79433"/>
                </a:solidFill>
              </a:rPr>
              <a:t>02. </a:t>
            </a:r>
            <a:r>
              <a:rPr lang="ko-KR"/>
              <a:t>파이썬 소개</a:t>
            </a:r>
            <a:endParaRPr/>
          </a:p>
        </p:txBody>
      </p:sp>
      <p:sp>
        <p:nvSpPr>
          <p:cNvPr id="151" name="Google Shape;151;p10"/>
          <p:cNvSpPr txBox="1"/>
          <p:nvPr>
            <p:ph idx="1" type="body"/>
          </p:nvPr>
        </p:nvSpPr>
        <p:spPr>
          <a:xfrm>
            <a:off x="539552" y="1196752"/>
            <a:ext cx="8208912" cy="5760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2000"/>
              <a:buChar char="■"/>
            </a:pPr>
            <a:r>
              <a:rPr lang="ko-KR" sz="2000"/>
              <a:t>파이썬의 등장</a:t>
            </a:r>
            <a:endParaRPr sz="2000"/>
          </a:p>
        </p:txBody>
      </p:sp>
      <p:sp>
        <p:nvSpPr>
          <p:cNvPr id="152" name="Google Shape;152;p10"/>
          <p:cNvSpPr txBox="1"/>
          <p:nvPr/>
        </p:nvSpPr>
        <p:spPr>
          <a:xfrm>
            <a:off x="539552" y="1772816"/>
            <a:ext cx="7776864" cy="7200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1400"/>
              <a:buFont typeface="Arial"/>
              <a:buChar char="•"/>
            </a:pPr>
            <a:r>
              <a:rPr b="0"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파이썬(Python)은 귀도 반 로섬(Guido Van Rossum)이 1991년에 개발한 언어로, 처음에는 C 언어 기반으로 개발되었는데 이후 다양한 기능이 개발되어 추가되었다.</a:t>
            </a:r>
            <a:endParaRPr b="0"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3" name="Google Shape;153;p10"/>
          <p:cNvSpPr txBox="1"/>
          <p:nvPr/>
        </p:nvSpPr>
        <p:spPr>
          <a:xfrm>
            <a:off x="899592" y="5329176"/>
            <a:ext cx="2074167" cy="36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100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 귀도 반 로섬 ]</a:t>
            </a:r>
            <a:endParaRPr b="1" sz="1100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54" name="Google Shape;154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1599" y="2708920"/>
            <a:ext cx="1949991" cy="2607333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10"/>
          <p:cNvSpPr txBox="1"/>
          <p:nvPr/>
        </p:nvSpPr>
        <p:spPr>
          <a:xfrm>
            <a:off x="3577953" y="5329176"/>
            <a:ext cx="2074167" cy="36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100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 파이썬 로고 ]</a:t>
            </a:r>
            <a:endParaRPr b="1" sz="1100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56" name="Google Shape;156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73202" y="4221088"/>
            <a:ext cx="2854982" cy="10699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1"/>
          <p:cNvSpPr txBox="1"/>
          <p:nvPr>
            <p:ph type="title"/>
          </p:nvPr>
        </p:nvSpPr>
        <p:spPr>
          <a:xfrm>
            <a:off x="539552" y="184745"/>
            <a:ext cx="6840760" cy="548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rgbClr val="F79433"/>
                </a:solidFill>
              </a:rPr>
              <a:t>02. </a:t>
            </a:r>
            <a:r>
              <a:rPr lang="ko-KR"/>
              <a:t>파이썬 소개</a:t>
            </a:r>
            <a:endParaRPr/>
          </a:p>
        </p:txBody>
      </p:sp>
      <p:sp>
        <p:nvSpPr>
          <p:cNvPr id="162" name="Google Shape;162;p11"/>
          <p:cNvSpPr txBox="1"/>
          <p:nvPr>
            <p:ph idx="1" type="body"/>
          </p:nvPr>
        </p:nvSpPr>
        <p:spPr>
          <a:xfrm>
            <a:off x="539552" y="1196752"/>
            <a:ext cx="8208912" cy="5760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2000"/>
              <a:buChar char="■"/>
            </a:pPr>
            <a:r>
              <a:rPr lang="ko-KR" sz="2000"/>
              <a:t>파이썬의 특징</a:t>
            </a:r>
            <a:endParaRPr sz="2000"/>
          </a:p>
        </p:txBody>
      </p:sp>
      <p:sp>
        <p:nvSpPr>
          <p:cNvPr id="163" name="Google Shape;163;p11"/>
          <p:cNvSpPr txBox="1"/>
          <p:nvPr/>
        </p:nvSpPr>
        <p:spPr>
          <a:xfrm>
            <a:off x="539552" y="1772816"/>
            <a:ext cx="7992888" cy="2952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1400"/>
              <a:buFont typeface="Malgun Gothic"/>
              <a:buAutoNum type="arabicPeriod"/>
            </a:pPr>
            <a:r>
              <a:rPr b="1"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플랫폼 독립적인 언어 : </a:t>
            </a:r>
            <a:r>
              <a:rPr b="0"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어떤 운영체제든 상관없이 사용할 수 있는 언어를 말한다.</a:t>
            </a:r>
            <a:endParaRPr b="0"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42900" lvl="0" marL="3429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F79433"/>
              </a:buClr>
              <a:buSzPts val="1400"/>
              <a:buFont typeface="Arial"/>
              <a:buAutoNum type="arabicPeriod"/>
            </a:pPr>
            <a:r>
              <a:rPr b="1"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인터프리터 언어 : </a:t>
            </a:r>
            <a:r>
              <a:rPr b="0"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컴파일러 언어와 달리, 소스코드 자체가 바로 실행되는 특징이 있는 언어이다. 이로 인해 속도는 느리지만, 굉장히 간편하게 사용할 수 있다.</a:t>
            </a:r>
            <a:endParaRPr/>
          </a:p>
          <a:p>
            <a:pPr indent="-342900" lvl="0" marL="3429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F79433"/>
              </a:buClr>
              <a:buSzPts val="1400"/>
              <a:buFont typeface="Arial"/>
              <a:buAutoNum type="arabicPeriod"/>
            </a:pPr>
            <a:r>
              <a:rPr b="1"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객체 지향 언어 : </a:t>
            </a:r>
            <a:r>
              <a:rPr b="0"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해당 프로그램이 해결해야 할 문제의 구성요소를 요소별로 정의한 뒤, 각 요소의 기능(메서드)과 정보(속성)를 정의하여 요소들을 결합하고, 프로그램을 작성하는 방식이다.</a:t>
            </a:r>
            <a:endParaRPr b="0"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42900" lvl="0" marL="3429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F79433"/>
              </a:buClr>
              <a:buSzPts val="1400"/>
              <a:buFont typeface="Arial"/>
              <a:buAutoNum type="arabicPeriod"/>
            </a:pPr>
            <a:r>
              <a:rPr b="1"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동적 타이핑 언어 : </a:t>
            </a:r>
            <a:r>
              <a:rPr b="0"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프로그램의 실행 시점에서 각 프로그램 변수의 타입을 결정하는 언어이다.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2"/>
          <p:cNvSpPr/>
          <p:nvPr/>
        </p:nvSpPr>
        <p:spPr>
          <a:xfrm>
            <a:off x="535882" y="1778052"/>
            <a:ext cx="8068566" cy="3235124"/>
          </a:xfrm>
          <a:prstGeom prst="rect">
            <a:avLst/>
          </a:prstGeom>
          <a:solidFill>
            <a:srgbClr val="EBF6F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0" name="Google Shape;170;p12"/>
          <p:cNvSpPr/>
          <p:nvPr/>
        </p:nvSpPr>
        <p:spPr>
          <a:xfrm>
            <a:off x="516830" y="1333456"/>
            <a:ext cx="6071394" cy="44459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1" name="Google Shape;171;p12"/>
          <p:cNvSpPr txBox="1"/>
          <p:nvPr>
            <p:ph idx="1" type="body"/>
          </p:nvPr>
        </p:nvSpPr>
        <p:spPr>
          <a:xfrm>
            <a:off x="2267744" y="1196752"/>
            <a:ext cx="4320480" cy="5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A6EAB"/>
              </a:buClr>
              <a:buSzPts val="2000"/>
              <a:buNone/>
            </a:pPr>
            <a:r>
              <a:rPr lang="ko-KR" sz="2000"/>
              <a:t>컴파일러와 인터프리터</a:t>
            </a:r>
            <a:endParaRPr/>
          </a:p>
        </p:txBody>
      </p:sp>
      <p:sp>
        <p:nvSpPr>
          <p:cNvPr id="172" name="Google Shape;172;p12"/>
          <p:cNvSpPr txBox="1"/>
          <p:nvPr>
            <p:ph type="title"/>
          </p:nvPr>
        </p:nvSpPr>
        <p:spPr>
          <a:xfrm>
            <a:off x="539552" y="184745"/>
            <a:ext cx="6840760" cy="548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rgbClr val="F79433"/>
                </a:solidFill>
              </a:rPr>
              <a:t>02. </a:t>
            </a:r>
            <a:r>
              <a:rPr lang="ko-KR"/>
              <a:t>파이썬 소개</a:t>
            </a:r>
            <a:endParaRPr/>
          </a:p>
        </p:txBody>
      </p:sp>
      <p:pic>
        <p:nvPicPr>
          <p:cNvPr id="173" name="Google Shape;173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0503" y="1255542"/>
            <a:ext cx="1550268" cy="40081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72000" y="2132856"/>
            <a:ext cx="7200000" cy="2213309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12"/>
          <p:cNvSpPr txBox="1"/>
          <p:nvPr/>
        </p:nvSpPr>
        <p:spPr>
          <a:xfrm>
            <a:off x="971599" y="4368613"/>
            <a:ext cx="2074167" cy="36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 컴파일러와 인터프리터 비교 ]</a:t>
            </a:r>
            <a:endParaRPr b="1" sz="1000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3"/>
          <p:cNvSpPr txBox="1"/>
          <p:nvPr>
            <p:ph type="title"/>
          </p:nvPr>
        </p:nvSpPr>
        <p:spPr>
          <a:xfrm>
            <a:off x="539552" y="184745"/>
            <a:ext cx="6840760" cy="548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rgbClr val="F79433"/>
                </a:solidFill>
              </a:rPr>
              <a:t>02. </a:t>
            </a:r>
            <a:r>
              <a:rPr lang="ko-KR"/>
              <a:t>파이썬 소개</a:t>
            </a:r>
            <a:endParaRPr/>
          </a:p>
        </p:txBody>
      </p:sp>
      <p:sp>
        <p:nvSpPr>
          <p:cNvPr id="181" name="Google Shape;181;p13"/>
          <p:cNvSpPr txBox="1"/>
          <p:nvPr>
            <p:ph idx="1" type="body"/>
          </p:nvPr>
        </p:nvSpPr>
        <p:spPr>
          <a:xfrm>
            <a:off x="539552" y="1196752"/>
            <a:ext cx="8208912" cy="4320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2000"/>
              <a:buChar char="■"/>
            </a:pPr>
            <a:r>
              <a:rPr lang="ko-KR" sz="2000"/>
              <a:t>파이썬을 배우는 이유</a:t>
            </a:r>
            <a:endParaRPr sz="2000"/>
          </a:p>
        </p:txBody>
      </p:sp>
      <p:sp>
        <p:nvSpPr>
          <p:cNvPr id="182" name="Google Shape;182;p13"/>
          <p:cNvSpPr txBox="1"/>
          <p:nvPr/>
        </p:nvSpPr>
        <p:spPr>
          <a:xfrm>
            <a:off x="539552" y="1772816"/>
            <a:ext cx="7776864" cy="11521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1400"/>
              <a:buFont typeface="Malgun Gothic"/>
              <a:buAutoNum type="arabicPeriod"/>
            </a:pPr>
            <a:r>
              <a:rPr b="1"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쉽고 간단한 프로그래밍 언어</a:t>
            </a:r>
            <a:endParaRPr b="0"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83" name="Google Shape;183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2000" y="3212976"/>
            <a:ext cx="7200000" cy="8210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72000" y="4181613"/>
            <a:ext cx="7200001" cy="1962489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13"/>
          <p:cNvSpPr txBox="1"/>
          <p:nvPr/>
        </p:nvSpPr>
        <p:spPr>
          <a:xfrm>
            <a:off x="539552" y="2204864"/>
            <a:ext cx="7776864" cy="7200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1400"/>
              <a:buFont typeface="Arial"/>
              <a:buChar char="•"/>
            </a:pPr>
            <a:r>
              <a:rPr b="0"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화면에 ‘Hello World!’라는 텍스트를 출력하는 프로그램을 작성한다고 가정하자. 파이썬과 자바로 코드를 작성하면 아래와 같다.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4"/>
          <p:cNvSpPr txBox="1"/>
          <p:nvPr/>
        </p:nvSpPr>
        <p:spPr>
          <a:xfrm>
            <a:off x="539552" y="2204864"/>
            <a:ext cx="7776864" cy="4248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1400"/>
              <a:buFont typeface="Arial"/>
              <a:buChar char="•"/>
            </a:pPr>
            <a:r>
              <a:rPr b="0"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파이썬과 자바로 화면에 1부터 10까지 출력하는 프로그램을 코드로 작성하면 다음처럼 두 언어를 비교할 수 있다.</a:t>
            </a:r>
            <a:endParaRPr/>
          </a:p>
          <a:p>
            <a:pPr indent="-254000" lvl="0" marL="3429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F79433"/>
              </a:buClr>
              <a:buSzPts val="1400"/>
              <a:buFont typeface="Arial"/>
              <a:buNone/>
            </a:pPr>
            <a:r>
              <a:t/>
            </a:r>
            <a:endParaRPr b="0"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254000" lvl="0" marL="3429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F79433"/>
              </a:buClr>
              <a:buSzPts val="1400"/>
              <a:buFont typeface="Arial"/>
              <a:buNone/>
            </a:pPr>
            <a:r>
              <a:t/>
            </a:r>
            <a:endParaRPr b="0"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254000" lvl="0" marL="3429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F79433"/>
              </a:buClr>
              <a:buSzPts val="1400"/>
              <a:buFont typeface="Arial"/>
              <a:buNone/>
            </a:pPr>
            <a:r>
              <a:t/>
            </a:r>
            <a:endParaRPr b="0"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254000" lvl="0" marL="3429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F79433"/>
              </a:buClr>
              <a:buSzPts val="1400"/>
              <a:buFont typeface="Arial"/>
              <a:buNone/>
            </a:pPr>
            <a:r>
              <a:t/>
            </a:r>
            <a:endParaRPr b="0"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254000" lvl="0" marL="3429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F79433"/>
              </a:buClr>
              <a:buSzPts val="1400"/>
              <a:buFont typeface="Arial"/>
              <a:buNone/>
            </a:pPr>
            <a:r>
              <a:t/>
            </a:r>
            <a:endParaRPr b="0"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254000" lvl="0" marL="3429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F79433"/>
              </a:buClr>
              <a:buSzPts val="1400"/>
              <a:buFont typeface="Arial"/>
              <a:buNone/>
            </a:pPr>
            <a:r>
              <a:t/>
            </a:r>
            <a:endParaRPr b="0"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42900" lvl="0" marL="3429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F79433"/>
              </a:buClr>
              <a:buSzPts val="1400"/>
              <a:buFont typeface="Arial"/>
              <a:buChar char="•"/>
            </a:pPr>
            <a:r>
              <a:rPr b="0"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이처럼 파이썬은 프로그래밍을 처음 배우는 초보자도 다른 프로그래밍 언어보다 훨씬 간단하고 이해하기 쉽다는 장점이 있다.</a:t>
            </a:r>
            <a:endParaRPr/>
          </a:p>
        </p:txBody>
      </p:sp>
      <p:sp>
        <p:nvSpPr>
          <p:cNvPr id="191" name="Google Shape;191;p14"/>
          <p:cNvSpPr txBox="1"/>
          <p:nvPr>
            <p:ph type="title"/>
          </p:nvPr>
        </p:nvSpPr>
        <p:spPr>
          <a:xfrm>
            <a:off x="539552" y="184745"/>
            <a:ext cx="6840760" cy="548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rgbClr val="F79433"/>
                </a:solidFill>
              </a:rPr>
              <a:t>02. </a:t>
            </a:r>
            <a:r>
              <a:rPr lang="ko-KR"/>
              <a:t>파이썬 소개</a:t>
            </a:r>
            <a:endParaRPr/>
          </a:p>
        </p:txBody>
      </p:sp>
      <p:sp>
        <p:nvSpPr>
          <p:cNvPr id="192" name="Google Shape;192;p14"/>
          <p:cNvSpPr txBox="1"/>
          <p:nvPr>
            <p:ph idx="1" type="body"/>
          </p:nvPr>
        </p:nvSpPr>
        <p:spPr>
          <a:xfrm>
            <a:off x="539552" y="1196752"/>
            <a:ext cx="8208912" cy="5760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2000"/>
              <a:buChar char="■"/>
            </a:pPr>
            <a:r>
              <a:rPr lang="ko-KR" sz="2000"/>
              <a:t>파이썬을 배우는 이유</a:t>
            </a:r>
            <a:endParaRPr sz="2000"/>
          </a:p>
        </p:txBody>
      </p:sp>
      <p:sp>
        <p:nvSpPr>
          <p:cNvPr id="193" name="Google Shape;193;p14"/>
          <p:cNvSpPr txBox="1"/>
          <p:nvPr/>
        </p:nvSpPr>
        <p:spPr>
          <a:xfrm>
            <a:off x="539552" y="1772816"/>
            <a:ext cx="7776864" cy="4320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1400"/>
              <a:buFont typeface="Malgun Gothic"/>
              <a:buAutoNum type="arabicPeriod"/>
            </a:pPr>
            <a:r>
              <a:rPr b="1"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쉽고 간단한 프로그래밍 언어</a:t>
            </a:r>
            <a:endParaRPr b="0"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94" name="Google Shape;194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2000" y="3023883"/>
            <a:ext cx="7200000" cy="11251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72000" y="4221114"/>
            <a:ext cx="7200000" cy="1368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5"/>
          <p:cNvSpPr txBox="1"/>
          <p:nvPr/>
        </p:nvSpPr>
        <p:spPr>
          <a:xfrm>
            <a:off x="539552" y="2204864"/>
            <a:ext cx="7776864" cy="11521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1400"/>
              <a:buFont typeface="Arial"/>
              <a:buChar char="•"/>
            </a:pPr>
            <a:r>
              <a:rPr b="0"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파이썬은 다양한 라이브러리를 제공하여 활용 범위가 넓다.</a:t>
            </a:r>
            <a:endParaRPr b="0"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1400"/>
              <a:buFont typeface="Arial"/>
              <a:buChar char="•"/>
            </a:pPr>
            <a:r>
              <a:rPr b="0"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개발자들이 만들어 놓은 많은 모듈과 패키지를 쉽게 사용할 수 있다.</a:t>
            </a:r>
            <a:endParaRPr/>
          </a:p>
        </p:txBody>
      </p:sp>
      <p:sp>
        <p:nvSpPr>
          <p:cNvPr id="201" name="Google Shape;201;p15"/>
          <p:cNvSpPr txBox="1"/>
          <p:nvPr>
            <p:ph type="title"/>
          </p:nvPr>
        </p:nvSpPr>
        <p:spPr>
          <a:xfrm>
            <a:off x="539552" y="184745"/>
            <a:ext cx="6840760" cy="548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rgbClr val="F79433"/>
                </a:solidFill>
              </a:rPr>
              <a:t>02. </a:t>
            </a:r>
            <a:r>
              <a:rPr lang="ko-KR"/>
              <a:t>파이썬 소개</a:t>
            </a:r>
            <a:endParaRPr/>
          </a:p>
        </p:txBody>
      </p:sp>
      <p:sp>
        <p:nvSpPr>
          <p:cNvPr id="202" name="Google Shape;202;p15"/>
          <p:cNvSpPr txBox="1"/>
          <p:nvPr>
            <p:ph idx="1" type="body"/>
          </p:nvPr>
        </p:nvSpPr>
        <p:spPr>
          <a:xfrm>
            <a:off x="539552" y="1196752"/>
            <a:ext cx="82089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2000"/>
              <a:buChar char="■"/>
            </a:pPr>
            <a:r>
              <a:rPr lang="ko-KR" sz="2000"/>
              <a:t>파이썬을 배우는 이유</a:t>
            </a:r>
            <a:endParaRPr sz="2000"/>
          </a:p>
        </p:txBody>
      </p:sp>
      <p:sp>
        <p:nvSpPr>
          <p:cNvPr id="203" name="Google Shape;203;p15"/>
          <p:cNvSpPr txBox="1"/>
          <p:nvPr/>
        </p:nvSpPr>
        <p:spPr>
          <a:xfrm>
            <a:off x="539552" y="1772816"/>
            <a:ext cx="7776864" cy="4320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1400"/>
              <a:buFont typeface="Malgun Gothic"/>
              <a:buAutoNum type="arabicPeriod" startAt="2"/>
            </a:pPr>
            <a:r>
              <a:rPr b="1"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다양한 라이브러리 제공</a:t>
            </a:r>
            <a:endParaRPr b="1"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6"/>
          <p:cNvSpPr txBox="1"/>
          <p:nvPr>
            <p:ph type="title"/>
          </p:nvPr>
        </p:nvSpPr>
        <p:spPr>
          <a:xfrm>
            <a:off x="539552" y="184745"/>
            <a:ext cx="6840760" cy="548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rgbClr val="F79433"/>
                </a:solidFill>
              </a:rPr>
              <a:t>02. </a:t>
            </a:r>
            <a:r>
              <a:rPr lang="ko-KR"/>
              <a:t>파이썬 소개</a:t>
            </a:r>
            <a:endParaRPr/>
          </a:p>
        </p:txBody>
      </p:sp>
      <p:sp>
        <p:nvSpPr>
          <p:cNvPr id="209" name="Google Shape;209;p16"/>
          <p:cNvSpPr txBox="1"/>
          <p:nvPr>
            <p:ph idx="1" type="body"/>
          </p:nvPr>
        </p:nvSpPr>
        <p:spPr>
          <a:xfrm>
            <a:off x="539552" y="1196752"/>
            <a:ext cx="8208912" cy="5040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2000"/>
              <a:buChar char="■"/>
            </a:pPr>
            <a:r>
              <a:rPr lang="ko-KR" sz="2000"/>
              <a:t>파이썬을 배우는 이유</a:t>
            </a:r>
            <a:endParaRPr sz="2000"/>
          </a:p>
        </p:txBody>
      </p:sp>
      <p:sp>
        <p:nvSpPr>
          <p:cNvPr id="210" name="Google Shape;210;p16"/>
          <p:cNvSpPr txBox="1"/>
          <p:nvPr/>
        </p:nvSpPr>
        <p:spPr>
          <a:xfrm>
            <a:off x="477452" y="1829179"/>
            <a:ext cx="77769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1400"/>
              <a:buFont typeface="Malgun Gothic"/>
              <a:buAutoNum type="arabicPeriod" startAt="3"/>
            </a:pPr>
            <a:r>
              <a:rPr b="1"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대중적인 프로그래밍 언어</a:t>
            </a:r>
            <a:endParaRPr b="1"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11" name="Google Shape;211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1600" y="3356992"/>
            <a:ext cx="5617880" cy="2815073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16"/>
          <p:cNvSpPr txBox="1"/>
          <p:nvPr/>
        </p:nvSpPr>
        <p:spPr>
          <a:xfrm>
            <a:off x="899592" y="6237312"/>
            <a:ext cx="5328593" cy="36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100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 미국 39개 대학의 기초 프로그래밍 언어 강의 선택 현황(출처: ACM) ]</a:t>
            </a:r>
            <a:endParaRPr b="1" sz="1100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3" name="Google Shape;213;p16"/>
          <p:cNvSpPr txBox="1"/>
          <p:nvPr/>
        </p:nvSpPr>
        <p:spPr>
          <a:xfrm>
            <a:off x="539552" y="2204864"/>
            <a:ext cx="7776864" cy="11521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1400"/>
              <a:buFont typeface="Arial"/>
              <a:buChar char="•"/>
            </a:pPr>
            <a:r>
              <a:rPr b="0"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대표적인 컴퓨터 공학 학회지인 「ACMAssociation for Computing Machinery」은 2014년 조사를 통해 미국 39개 대학 중 파이썬을 기초 프로그래밍 언어로 선택한 대학이 가장 많다고 밝혔다.</a:t>
            </a:r>
            <a:endParaRPr b="0"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7"/>
          <p:cNvSpPr txBox="1"/>
          <p:nvPr>
            <p:ph type="title"/>
          </p:nvPr>
        </p:nvSpPr>
        <p:spPr>
          <a:xfrm>
            <a:off x="539552" y="184745"/>
            <a:ext cx="6840760" cy="548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rgbClr val="F79433"/>
                </a:solidFill>
              </a:rPr>
              <a:t>02. </a:t>
            </a:r>
            <a:r>
              <a:rPr lang="ko-KR"/>
              <a:t>파이썬 소개</a:t>
            </a:r>
            <a:endParaRPr/>
          </a:p>
        </p:txBody>
      </p:sp>
      <p:sp>
        <p:nvSpPr>
          <p:cNvPr id="219" name="Google Shape;219;p17"/>
          <p:cNvSpPr txBox="1"/>
          <p:nvPr>
            <p:ph idx="1" type="body"/>
          </p:nvPr>
        </p:nvSpPr>
        <p:spPr>
          <a:xfrm>
            <a:off x="539552" y="1196752"/>
            <a:ext cx="8208912" cy="5760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2000"/>
              <a:buChar char="■"/>
            </a:pPr>
            <a:r>
              <a:rPr lang="ko-KR" sz="2000"/>
              <a:t>파이썬을 배우는 이유</a:t>
            </a:r>
            <a:endParaRPr sz="2000"/>
          </a:p>
        </p:txBody>
      </p:sp>
      <p:sp>
        <p:nvSpPr>
          <p:cNvPr id="220" name="Google Shape;220;p17"/>
          <p:cNvSpPr txBox="1"/>
          <p:nvPr/>
        </p:nvSpPr>
        <p:spPr>
          <a:xfrm>
            <a:off x="539552" y="1772816"/>
            <a:ext cx="7776864" cy="4320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1400"/>
              <a:buFont typeface="Malgun Gothic"/>
              <a:buAutoNum type="arabicPeriod" startAt="3"/>
            </a:pPr>
            <a:r>
              <a:rPr b="1"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대중적인 프로그래밍 언어</a:t>
            </a:r>
            <a:endParaRPr b="1"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21" name="Google Shape;221;p17"/>
          <p:cNvSpPr txBox="1"/>
          <p:nvPr/>
        </p:nvSpPr>
        <p:spPr>
          <a:xfrm>
            <a:off x="899592" y="6309320"/>
            <a:ext cx="5328593" cy="36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100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 파이썬의 성장(출처: Stack Overflow) ]</a:t>
            </a:r>
            <a:endParaRPr b="1" sz="1100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22" name="Google Shape;222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1600" y="2996952"/>
            <a:ext cx="4471982" cy="3284262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17"/>
          <p:cNvSpPr txBox="1"/>
          <p:nvPr/>
        </p:nvSpPr>
        <p:spPr>
          <a:xfrm>
            <a:off x="539552" y="2204864"/>
            <a:ext cx="7776864" cy="7200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1400"/>
              <a:buFont typeface="Arial"/>
              <a:buChar char="•"/>
            </a:pPr>
            <a:r>
              <a:rPr b="0"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프로그래밍계의 ‘네이버 지식인’ 같은 역할을 하는 Stack Overflow의 조사 결과, 현재 가장 많은 질의응답을 받는 프로그래밍 언어는 파이썬인 것으로 나타났다.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8"/>
          <p:cNvSpPr txBox="1"/>
          <p:nvPr>
            <p:ph idx="1" type="body"/>
          </p:nvPr>
        </p:nvSpPr>
        <p:spPr>
          <a:xfrm>
            <a:off x="719572" y="3412604"/>
            <a:ext cx="7704856" cy="9389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4800"/>
              <a:buFont typeface="Malgun Gothic"/>
              <a:buNone/>
            </a:pPr>
            <a:r>
              <a:rPr lang="ko-KR"/>
              <a:t>파이썬 개발 환경과 설치</a:t>
            </a:r>
            <a:endParaRPr/>
          </a:p>
        </p:txBody>
      </p:sp>
      <p:sp>
        <p:nvSpPr>
          <p:cNvPr id="229" name="Google Shape;229;p18"/>
          <p:cNvSpPr txBox="1"/>
          <p:nvPr>
            <p:ph idx="2" type="body"/>
          </p:nvPr>
        </p:nvSpPr>
        <p:spPr>
          <a:xfrm>
            <a:off x="719572" y="2348880"/>
            <a:ext cx="7704856" cy="9389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5400"/>
              <a:buFont typeface="Malgun Gothic"/>
              <a:buNone/>
            </a:pPr>
            <a:r>
              <a:rPr lang="ko-KR"/>
              <a:t>03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9"/>
          <p:cNvSpPr txBox="1"/>
          <p:nvPr>
            <p:ph type="title"/>
          </p:nvPr>
        </p:nvSpPr>
        <p:spPr>
          <a:xfrm>
            <a:off x="539552" y="184745"/>
            <a:ext cx="6840760" cy="548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rgbClr val="F79433"/>
                </a:solidFill>
              </a:rPr>
              <a:t>03. </a:t>
            </a:r>
            <a:r>
              <a:rPr lang="ko-KR"/>
              <a:t>파이썬 개발 환경과 설치</a:t>
            </a:r>
            <a:endParaRPr/>
          </a:p>
        </p:txBody>
      </p:sp>
      <p:sp>
        <p:nvSpPr>
          <p:cNvPr id="235" name="Google Shape;235;p19"/>
          <p:cNvSpPr txBox="1"/>
          <p:nvPr>
            <p:ph idx="1" type="body"/>
          </p:nvPr>
        </p:nvSpPr>
        <p:spPr>
          <a:xfrm>
            <a:off x="539552" y="1196752"/>
            <a:ext cx="8208912" cy="5760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2000"/>
              <a:buChar char="■"/>
            </a:pPr>
            <a:r>
              <a:rPr lang="ko-KR" sz="2000"/>
              <a:t>파이썬 개발 환경 설정</a:t>
            </a:r>
            <a:endParaRPr sz="2000"/>
          </a:p>
        </p:txBody>
      </p:sp>
      <p:sp>
        <p:nvSpPr>
          <p:cNvPr id="236" name="Google Shape;236;p19"/>
          <p:cNvSpPr txBox="1"/>
          <p:nvPr/>
        </p:nvSpPr>
        <p:spPr>
          <a:xfrm>
            <a:off x="539552" y="1772816"/>
            <a:ext cx="7776864" cy="4320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1400"/>
              <a:buFont typeface="Malgun Gothic"/>
              <a:buAutoNum type="arabicPeriod"/>
            </a:pPr>
            <a:r>
              <a:rPr b="1"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운영체제 선정</a:t>
            </a:r>
            <a:endParaRPr b="1"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37" name="Google Shape;237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1600" y="2348880"/>
            <a:ext cx="7200000" cy="2218788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19"/>
          <p:cNvSpPr txBox="1"/>
          <p:nvPr/>
        </p:nvSpPr>
        <p:spPr>
          <a:xfrm>
            <a:off x="899591" y="4600153"/>
            <a:ext cx="5328593" cy="36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100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 운영체제별 특징 ]</a:t>
            </a:r>
            <a:endParaRPr b="1" sz="1100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"/>
          <p:cNvSpPr txBox="1"/>
          <p:nvPr/>
        </p:nvSpPr>
        <p:spPr>
          <a:xfrm>
            <a:off x="785292" y="3645024"/>
            <a:ext cx="2664296" cy="2160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AutoNum type="arabicPeriod"/>
            </a:pPr>
            <a:r>
              <a:rPr b="1" i="0" lang="ko-KR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프로그래밍 언어의 이해</a:t>
            </a:r>
            <a:endParaRPr b="1" i="0" sz="20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AutoNum type="arabicPeriod"/>
            </a:pPr>
            <a:r>
              <a:rPr b="1" i="0" lang="ko-KR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파이썬 소개</a:t>
            </a:r>
            <a:endParaRPr b="1" i="0" sz="20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AutoNum type="arabicPeriod"/>
            </a:pPr>
            <a:r>
              <a:rPr b="1" i="0" lang="ko-KR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파이썬 개발 환경과 설치</a:t>
            </a:r>
            <a:endParaRPr b="1" i="0" sz="20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0"/>
          <p:cNvSpPr txBox="1"/>
          <p:nvPr>
            <p:ph type="title"/>
          </p:nvPr>
        </p:nvSpPr>
        <p:spPr>
          <a:xfrm>
            <a:off x="539552" y="184745"/>
            <a:ext cx="6840760" cy="548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rgbClr val="F79433"/>
                </a:solidFill>
              </a:rPr>
              <a:t>03. </a:t>
            </a:r>
            <a:r>
              <a:rPr lang="ko-KR"/>
              <a:t>파이썬 개발 환경과 설치</a:t>
            </a:r>
            <a:endParaRPr/>
          </a:p>
        </p:txBody>
      </p:sp>
      <p:sp>
        <p:nvSpPr>
          <p:cNvPr id="244" name="Google Shape;244;p20"/>
          <p:cNvSpPr txBox="1"/>
          <p:nvPr>
            <p:ph idx="1" type="body"/>
          </p:nvPr>
        </p:nvSpPr>
        <p:spPr>
          <a:xfrm>
            <a:off x="539552" y="1196752"/>
            <a:ext cx="8208912" cy="5040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2000"/>
              <a:buChar char="■"/>
            </a:pPr>
            <a:r>
              <a:rPr lang="ko-KR" sz="2000"/>
              <a:t>파이썬 개발 환경 설정</a:t>
            </a:r>
            <a:endParaRPr sz="2000"/>
          </a:p>
        </p:txBody>
      </p:sp>
      <p:sp>
        <p:nvSpPr>
          <p:cNvPr id="245" name="Google Shape;245;p20"/>
          <p:cNvSpPr txBox="1"/>
          <p:nvPr/>
        </p:nvSpPr>
        <p:spPr>
          <a:xfrm>
            <a:off x="539552" y="1772816"/>
            <a:ext cx="7776864" cy="5040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1400"/>
              <a:buFont typeface="Malgun Gothic"/>
              <a:buAutoNum type="arabicPeriod" startAt="2"/>
            </a:pPr>
            <a:r>
              <a:rPr b="1"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파이썬 인터프리터 선정</a:t>
            </a:r>
            <a:endParaRPr/>
          </a:p>
          <a:p>
            <a:pPr indent="-254000" lvl="0" marL="3429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F79433"/>
              </a:buClr>
              <a:buSzPts val="1400"/>
              <a:buFont typeface="Arial"/>
              <a:buNone/>
            </a:pPr>
            <a:r>
              <a:t/>
            </a:r>
            <a:endParaRPr b="1"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46" name="Google Shape;246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2000" y="2348880"/>
            <a:ext cx="7200000" cy="1460228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20"/>
          <p:cNvSpPr txBox="1"/>
          <p:nvPr/>
        </p:nvSpPr>
        <p:spPr>
          <a:xfrm>
            <a:off x="899591" y="3861048"/>
            <a:ext cx="5328593" cy="36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100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 주요 파이썬 인터프리터 ]</a:t>
            </a:r>
            <a:endParaRPr b="1" sz="1100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8" name="Google Shape;248;p20"/>
          <p:cNvSpPr/>
          <p:nvPr/>
        </p:nvSpPr>
        <p:spPr>
          <a:xfrm>
            <a:off x="971599" y="3078994"/>
            <a:ext cx="7200401" cy="350006"/>
          </a:xfrm>
          <a:prstGeom prst="rect">
            <a:avLst/>
          </a:prstGeom>
          <a:noFill/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1"/>
          <p:cNvSpPr txBox="1"/>
          <p:nvPr>
            <p:ph type="title"/>
          </p:nvPr>
        </p:nvSpPr>
        <p:spPr>
          <a:xfrm>
            <a:off x="539552" y="184745"/>
            <a:ext cx="6840760" cy="548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rgbClr val="F79433"/>
                </a:solidFill>
              </a:rPr>
              <a:t>03. </a:t>
            </a:r>
            <a:r>
              <a:rPr lang="ko-KR"/>
              <a:t>파이썬 개발 환경과 설치</a:t>
            </a:r>
            <a:endParaRPr/>
          </a:p>
        </p:txBody>
      </p:sp>
      <p:sp>
        <p:nvSpPr>
          <p:cNvPr id="254" name="Google Shape;254;p21"/>
          <p:cNvSpPr txBox="1"/>
          <p:nvPr>
            <p:ph idx="1" type="body"/>
          </p:nvPr>
        </p:nvSpPr>
        <p:spPr>
          <a:xfrm>
            <a:off x="539552" y="1196752"/>
            <a:ext cx="8208912" cy="5760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2000"/>
              <a:buChar char="■"/>
            </a:pPr>
            <a:r>
              <a:rPr lang="ko-KR" sz="2000"/>
              <a:t>파이썬 개발 환경 설정</a:t>
            </a:r>
            <a:endParaRPr sz="2000"/>
          </a:p>
        </p:txBody>
      </p:sp>
      <p:sp>
        <p:nvSpPr>
          <p:cNvPr id="255" name="Google Shape;255;p21"/>
          <p:cNvSpPr txBox="1"/>
          <p:nvPr/>
        </p:nvSpPr>
        <p:spPr>
          <a:xfrm>
            <a:off x="539552" y="1772816"/>
            <a:ext cx="7776864" cy="5040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1400"/>
              <a:buFont typeface="Malgun Gothic"/>
              <a:buAutoNum type="arabicPeriod" startAt="3"/>
            </a:pPr>
            <a:r>
              <a:rPr b="1"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코드 편집기 선정</a:t>
            </a:r>
            <a:endParaRPr b="1"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56" name="Google Shape;256;p21"/>
          <p:cNvSpPr txBox="1"/>
          <p:nvPr/>
        </p:nvSpPr>
        <p:spPr>
          <a:xfrm>
            <a:off x="899592" y="5229200"/>
            <a:ext cx="5328593" cy="36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100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 주요 코드 편집기와 IDE ]</a:t>
            </a:r>
            <a:endParaRPr b="1" sz="1100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57" name="Google Shape;257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2000" y="2348880"/>
            <a:ext cx="7200000" cy="2831958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21"/>
          <p:cNvSpPr/>
          <p:nvPr/>
        </p:nvSpPr>
        <p:spPr>
          <a:xfrm>
            <a:off x="969342" y="3767278"/>
            <a:ext cx="7200401" cy="381802"/>
          </a:xfrm>
          <a:prstGeom prst="rect">
            <a:avLst/>
          </a:prstGeom>
          <a:noFill/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263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1599" y="2708920"/>
            <a:ext cx="6132926" cy="3535199"/>
          </a:xfrm>
          <a:prstGeom prst="rect">
            <a:avLst/>
          </a:prstGeom>
          <a:noFill/>
          <a:ln cap="flat" cmpd="sng" w="9525">
            <a:solidFill>
              <a:srgbClr val="D8D8D8"/>
            </a:solidFill>
            <a:prstDash val="solid"/>
            <a:miter lim="800000"/>
            <a:headEnd len="sm" w="sm" type="none"/>
            <a:tailEnd len="sm" w="sm" type="none"/>
          </a:ln>
        </p:spPr>
      </p:pic>
      <p:sp>
        <p:nvSpPr>
          <p:cNvPr id="264" name="Google Shape;264;p22"/>
          <p:cNvSpPr txBox="1"/>
          <p:nvPr>
            <p:ph type="title"/>
          </p:nvPr>
        </p:nvSpPr>
        <p:spPr>
          <a:xfrm>
            <a:off x="539552" y="184745"/>
            <a:ext cx="6840760" cy="548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rgbClr val="F79433"/>
                </a:solidFill>
              </a:rPr>
              <a:t>03. </a:t>
            </a:r>
            <a:r>
              <a:rPr lang="ko-KR"/>
              <a:t>파이썬 개발 환경과 설치</a:t>
            </a:r>
            <a:endParaRPr/>
          </a:p>
        </p:txBody>
      </p:sp>
      <p:sp>
        <p:nvSpPr>
          <p:cNvPr id="265" name="Google Shape;265;p22"/>
          <p:cNvSpPr txBox="1"/>
          <p:nvPr>
            <p:ph idx="1" type="body"/>
          </p:nvPr>
        </p:nvSpPr>
        <p:spPr>
          <a:xfrm>
            <a:off x="539552" y="1196752"/>
            <a:ext cx="8208912" cy="4320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2000"/>
              <a:buChar char="■"/>
            </a:pPr>
            <a:r>
              <a:rPr lang="ko-KR" sz="2000"/>
              <a:t>파이썬 인터프리터 설치: Miniconda</a:t>
            </a:r>
            <a:endParaRPr sz="2000"/>
          </a:p>
        </p:txBody>
      </p:sp>
      <p:sp>
        <p:nvSpPr>
          <p:cNvPr id="266" name="Google Shape;266;p22"/>
          <p:cNvSpPr txBox="1"/>
          <p:nvPr/>
        </p:nvSpPr>
        <p:spPr>
          <a:xfrm>
            <a:off x="539552" y="1772816"/>
            <a:ext cx="7776864" cy="7200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1400"/>
              <a:buFont typeface="Malgun Gothic"/>
              <a:buAutoNum type="arabicPeriod"/>
            </a:pPr>
            <a:r>
              <a:rPr b="0"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우선 Miniconda 다운로드 페이지(https://conda.io/miniconda.html)에서 ‘Python3.x’로 시작하는 버전의 윈도용 인스톨러를 다운로드한다.</a:t>
            </a:r>
            <a:endParaRPr/>
          </a:p>
        </p:txBody>
      </p:sp>
      <p:sp>
        <p:nvSpPr>
          <p:cNvPr id="267" name="Google Shape;267;p22"/>
          <p:cNvSpPr txBox="1"/>
          <p:nvPr/>
        </p:nvSpPr>
        <p:spPr>
          <a:xfrm>
            <a:off x="899591" y="6309320"/>
            <a:ext cx="5328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100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 Miniconda 다운로드 페이지 ]</a:t>
            </a:r>
            <a:endParaRPr b="1" sz="1100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8" name="Google Shape;268;p22"/>
          <p:cNvSpPr/>
          <p:nvPr/>
        </p:nvSpPr>
        <p:spPr>
          <a:xfrm>
            <a:off x="1907704" y="5087091"/>
            <a:ext cx="1224136" cy="216403"/>
          </a:xfrm>
          <a:prstGeom prst="rect">
            <a:avLst/>
          </a:prstGeom>
          <a:noFill/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3"/>
          <p:cNvSpPr txBox="1"/>
          <p:nvPr>
            <p:ph type="title"/>
          </p:nvPr>
        </p:nvSpPr>
        <p:spPr>
          <a:xfrm>
            <a:off x="539552" y="184745"/>
            <a:ext cx="6840760" cy="548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rgbClr val="F79433"/>
                </a:solidFill>
              </a:rPr>
              <a:t>03. </a:t>
            </a:r>
            <a:r>
              <a:rPr lang="ko-KR"/>
              <a:t>파이썬 개발 환경과 설치</a:t>
            </a:r>
            <a:endParaRPr/>
          </a:p>
        </p:txBody>
      </p:sp>
      <p:sp>
        <p:nvSpPr>
          <p:cNvPr id="274" name="Google Shape;274;p23"/>
          <p:cNvSpPr txBox="1"/>
          <p:nvPr>
            <p:ph idx="1" type="body"/>
          </p:nvPr>
        </p:nvSpPr>
        <p:spPr>
          <a:xfrm>
            <a:off x="539552" y="1196752"/>
            <a:ext cx="8208912" cy="5760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2000"/>
              <a:buChar char="■"/>
            </a:pPr>
            <a:r>
              <a:rPr lang="ko-KR" sz="2000"/>
              <a:t>파이썬 인터프리터 설치: Miniconda</a:t>
            </a:r>
            <a:endParaRPr sz="2000"/>
          </a:p>
        </p:txBody>
      </p:sp>
      <p:sp>
        <p:nvSpPr>
          <p:cNvPr id="275" name="Google Shape;275;p23"/>
          <p:cNvSpPr txBox="1"/>
          <p:nvPr/>
        </p:nvSpPr>
        <p:spPr>
          <a:xfrm>
            <a:off x="539552" y="1772816"/>
            <a:ext cx="7776864" cy="4320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1400"/>
              <a:buFont typeface="Malgun Gothic"/>
              <a:buAutoNum type="arabicPeriod" startAt="2"/>
            </a:pPr>
            <a:r>
              <a:rPr b="0"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다운로드한 인스톨러를 실행하고 [Next]를 클릭한 후, 다음 화면에서 [I Agree]를 클릭한다.</a:t>
            </a:r>
            <a:endParaRPr/>
          </a:p>
        </p:txBody>
      </p:sp>
      <p:sp>
        <p:nvSpPr>
          <p:cNvPr id="276" name="Google Shape;276;p23"/>
          <p:cNvSpPr txBox="1"/>
          <p:nvPr/>
        </p:nvSpPr>
        <p:spPr>
          <a:xfrm>
            <a:off x="899592" y="5229200"/>
            <a:ext cx="5328593" cy="36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100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 Miniconda 설치 진행 ]</a:t>
            </a:r>
            <a:endParaRPr b="1" sz="1100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77" name="Google Shape;277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2000" y="2420888"/>
            <a:ext cx="7200000" cy="27645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Google Shape;282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5820" y="2406030"/>
            <a:ext cx="4410075" cy="3448050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24"/>
          <p:cNvSpPr txBox="1"/>
          <p:nvPr>
            <p:ph type="title"/>
          </p:nvPr>
        </p:nvSpPr>
        <p:spPr>
          <a:xfrm>
            <a:off x="539552" y="184745"/>
            <a:ext cx="6840760" cy="548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rgbClr val="F79433"/>
                </a:solidFill>
              </a:rPr>
              <a:t>03. </a:t>
            </a:r>
            <a:r>
              <a:rPr lang="ko-KR"/>
              <a:t>파이썬 개발 환경과 설치</a:t>
            </a:r>
            <a:endParaRPr/>
          </a:p>
        </p:txBody>
      </p:sp>
      <p:sp>
        <p:nvSpPr>
          <p:cNvPr id="284" name="Google Shape;284;p24"/>
          <p:cNvSpPr txBox="1"/>
          <p:nvPr>
            <p:ph idx="1" type="body"/>
          </p:nvPr>
        </p:nvSpPr>
        <p:spPr>
          <a:xfrm>
            <a:off x="539552" y="1196752"/>
            <a:ext cx="8208912" cy="5760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2000"/>
              <a:buChar char="■"/>
            </a:pPr>
            <a:r>
              <a:rPr lang="ko-KR" sz="2000"/>
              <a:t>파이썬 인터프리터 설치: Miniconda</a:t>
            </a:r>
            <a:endParaRPr sz="2000"/>
          </a:p>
        </p:txBody>
      </p:sp>
      <p:sp>
        <p:nvSpPr>
          <p:cNvPr id="285" name="Google Shape;285;p24"/>
          <p:cNvSpPr txBox="1"/>
          <p:nvPr/>
        </p:nvSpPr>
        <p:spPr>
          <a:xfrm>
            <a:off x="539552" y="1772816"/>
            <a:ext cx="7776864" cy="4320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1400"/>
              <a:buFont typeface="Malgun Gothic"/>
              <a:buAutoNum type="arabicPeriod" startAt="3"/>
            </a:pPr>
            <a:r>
              <a:rPr b="0"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인스톨 타입 설정 창에서 ‘All Users’를 선택하고, [Next]를 클릭한다.</a:t>
            </a:r>
            <a:endParaRPr/>
          </a:p>
        </p:txBody>
      </p:sp>
      <p:sp>
        <p:nvSpPr>
          <p:cNvPr id="286" name="Google Shape;286;p24"/>
          <p:cNvSpPr txBox="1"/>
          <p:nvPr/>
        </p:nvSpPr>
        <p:spPr>
          <a:xfrm>
            <a:off x="899592" y="5877272"/>
            <a:ext cx="5328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100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 Miniconda 인스톨 타입 설정 ]</a:t>
            </a:r>
            <a:endParaRPr b="1" sz="1100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Google Shape;291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5820" y="2386980"/>
            <a:ext cx="4429125" cy="3467100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25"/>
          <p:cNvSpPr txBox="1"/>
          <p:nvPr>
            <p:ph type="title"/>
          </p:nvPr>
        </p:nvSpPr>
        <p:spPr>
          <a:xfrm>
            <a:off x="539552" y="184745"/>
            <a:ext cx="6840760" cy="548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rgbClr val="F79433"/>
                </a:solidFill>
              </a:rPr>
              <a:t>03. </a:t>
            </a:r>
            <a:r>
              <a:rPr lang="ko-KR"/>
              <a:t>파이썬 개발 환경과 설치</a:t>
            </a:r>
            <a:endParaRPr/>
          </a:p>
        </p:txBody>
      </p:sp>
      <p:sp>
        <p:nvSpPr>
          <p:cNvPr id="293" name="Google Shape;293;p25"/>
          <p:cNvSpPr txBox="1"/>
          <p:nvPr>
            <p:ph idx="1" type="body"/>
          </p:nvPr>
        </p:nvSpPr>
        <p:spPr>
          <a:xfrm>
            <a:off x="539552" y="1196752"/>
            <a:ext cx="8208912" cy="5760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2000"/>
              <a:buChar char="■"/>
            </a:pPr>
            <a:r>
              <a:rPr lang="ko-KR" sz="2000"/>
              <a:t>파이썬 인터프리터 설치: Miniconda</a:t>
            </a:r>
            <a:endParaRPr sz="2000"/>
          </a:p>
        </p:txBody>
      </p:sp>
      <p:sp>
        <p:nvSpPr>
          <p:cNvPr id="294" name="Google Shape;294;p25"/>
          <p:cNvSpPr txBox="1"/>
          <p:nvPr/>
        </p:nvSpPr>
        <p:spPr>
          <a:xfrm>
            <a:off x="539552" y="1772816"/>
            <a:ext cx="7776864" cy="4320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1400"/>
              <a:buFont typeface="Malgun Gothic"/>
              <a:buAutoNum type="arabicPeriod" startAt="4"/>
            </a:pPr>
            <a:r>
              <a:rPr b="0"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인스톨 경로 설정 창에서 [Browse]를 클릭하여 적절한 경로를 지정하고, [Next]를 클릭한다.</a:t>
            </a:r>
            <a:endParaRPr/>
          </a:p>
        </p:txBody>
      </p:sp>
      <p:sp>
        <p:nvSpPr>
          <p:cNvPr id="295" name="Google Shape;295;p25"/>
          <p:cNvSpPr txBox="1"/>
          <p:nvPr/>
        </p:nvSpPr>
        <p:spPr>
          <a:xfrm>
            <a:off x="899592" y="5877272"/>
            <a:ext cx="5328593" cy="36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100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 Miniconda 인스톨 경로 설정 ]</a:t>
            </a:r>
            <a:endParaRPr b="1" sz="1100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0" name="Google Shape;300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5820" y="2386980"/>
            <a:ext cx="4438650" cy="3467100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26"/>
          <p:cNvSpPr txBox="1"/>
          <p:nvPr>
            <p:ph type="title"/>
          </p:nvPr>
        </p:nvSpPr>
        <p:spPr>
          <a:xfrm>
            <a:off x="539552" y="184745"/>
            <a:ext cx="6840760" cy="548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rgbClr val="F79433"/>
                </a:solidFill>
              </a:rPr>
              <a:t>03. </a:t>
            </a:r>
            <a:r>
              <a:rPr lang="ko-KR"/>
              <a:t>파이썬 개발 환경과 설치</a:t>
            </a:r>
            <a:endParaRPr/>
          </a:p>
        </p:txBody>
      </p:sp>
      <p:sp>
        <p:nvSpPr>
          <p:cNvPr id="302" name="Google Shape;302;p26"/>
          <p:cNvSpPr txBox="1"/>
          <p:nvPr>
            <p:ph idx="1" type="body"/>
          </p:nvPr>
        </p:nvSpPr>
        <p:spPr>
          <a:xfrm>
            <a:off x="539552" y="1196752"/>
            <a:ext cx="8208912" cy="5040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2000"/>
              <a:buChar char="■"/>
            </a:pPr>
            <a:r>
              <a:rPr lang="ko-KR" sz="2000"/>
              <a:t>파이썬 인터프리터 설치: Miniconda</a:t>
            </a:r>
            <a:endParaRPr sz="2000"/>
          </a:p>
        </p:txBody>
      </p:sp>
      <p:sp>
        <p:nvSpPr>
          <p:cNvPr id="303" name="Google Shape;303;p26"/>
          <p:cNvSpPr txBox="1"/>
          <p:nvPr/>
        </p:nvSpPr>
        <p:spPr>
          <a:xfrm>
            <a:off x="539552" y="1772816"/>
            <a:ext cx="7776864" cy="4320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1400"/>
              <a:buFont typeface="Malgun Gothic"/>
              <a:buAutoNum type="arabicPeriod" startAt="5"/>
            </a:pPr>
            <a:r>
              <a:rPr b="0"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인스톱 옵션 설정 창에서 체크박스를 모두 체크한 후, [Install]을 클릭한다.</a:t>
            </a:r>
            <a:endParaRPr/>
          </a:p>
        </p:txBody>
      </p:sp>
      <p:sp>
        <p:nvSpPr>
          <p:cNvPr id="304" name="Google Shape;304;p26"/>
          <p:cNvSpPr txBox="1"/>
          <p:nvPr/>
        </p:nvSpPr>
        <p:spPr>
          <a:xfrm>
            <a:off x="899592" y="5877272"/>
            <a:ext cx="5328593" cy="36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100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 Miniconda 인스톨 옵션 설정 ]</a:t>
            </a:r>
            <a:endParaRPr b="1" sz="1100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27"/>
          <p:cNvSpPr txBox="1"/>
          <p:nvPr>
            <p:ph type="title"/>
          </p:nvPr>
        </p:nvSpPr>
        <p:spPr>
          <a:xfrm>
            <a:off x="539552" y="184745"/>
            <a:ext cx="6840760" cy="548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rgbClr val="F79433"/>
                </a:solidFill>
              </a:rPr>
              <a:t>03. </a:t>
            </a:r>
            <a:r>
              <a:rPr lang="ko-KR"/>
              <a:t>파이썬 개발 환경과 설치</a:t>
            </a:r>
            <a:endParaRPr/>
          </a:p>
        </p:txBody>
      </p:sp>
      <p:sp>
        <p:nvSpPr>
          <p:cNvPr id="310" name="Google Shape;310;p27"/>
          <p:cNvSpPr txBox="1"/>
          <p:nvPr>
            <p:ph idx="1" type="body"/>
          </p:nvPr>
        </p:nvSpPr>
        <p:spPr>
          <a:xfrm>
            <a:off x="539552" y="1196752"/>
            <a:ext cx="8208912" cy="5040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2000"/>
              <a:buChar char="■"/>
            </a:pPr>
            <a:r>
              <a:rPr lang="ko-KR" sz="2000"/>
              <a:t>파이썬 인터프리터 설치: Miniconda</a:t>
            </a:r>
            <a:endParaRPr sz="2000"/>
          </a:p>
        </p:txBody>
      </p:sp>
      <p:sp>
        <p:nvSpPr>
          <p:cNvPr id="311" name="Google Shape;311;p27"/>
          <p:cNvSpPr txBox="1"/>
          <p:nvPr/>
        </p:nvSpPr>
        <p:spPr>
          <a:xfrm>
            <a:off x="539552" y="1772816"/>
            <a:ext cx="7776864" cy="11521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1400"/>
              <a:buFont typeface="Malgun Gothic"/>
              <a:buAutoNum type="arabicPeriod" startAt="6"/>
            </a:pPr>
            <a:r>
              <a:rPr b="0"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설치가 완료되면 &lt;윈도&gt; + &lt;R&gt; 키를 누른 후, 실행 창에서 ‘cmd’를 입력하고 &lt;Enter&gt; 키를 누른다. cmd 창이 열리면 ‘python’을 입력한 후 &lt;Enter&gt; 키를 눌러 파이썬이 작동하는지 확인한다.</a:t>
            </a:r>
            <a:endParaRPr/>
          </a:p>
        </p:txBody>
      </p:sp>
      <p:sp>
        <p:nvSpPr>
          <p:cNvPr id="312" name="Google Shape;312;p27"/>
          <p:cNvSpPr txBox="1"/>
          <p:nvPr/>
        </p:nvSpPr>
        <p:spPr>
          <a:xfrm>
            <a:off x="899592" y="4869160"/>
            <a:ext cx="5328593" cy="36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100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 파이썬 인터프리터 실행 ]</a:t>
            </a:r>
            <a:endParaRPr b="1" sz="1100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313" name="Google Shape;313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5820" y="2996952"/>
            <a:ext cx="7200000" cy="16610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8" name="Google Shape;318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5820" y="2708920"/>
            <a:ext cx="5400000" cy="2634146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p28"/>
          <p:cNvSpPr txBox="1"/>
          <p:nvPr>
            <p:ph type="title"/>
          </p:nvPr>
        </p:nvSpPr>
        <p:spPr>
          <a:xfrm>
            <a:off x="539552" y="184745"/>
            <a:ext cx="6840760" cy="548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rgbClr val="F79433"/>
                </a:solidFill>
              </a:rPr>
              <a:t>03. </a:t>
            </a:r>
            <a:r>
              <a:rPr lang="ko-KR"/>
              <a:t>파이썬 개발 환경과 설치</a:t>
            </a:r>
            <a:endParaRPr/>
          </a:p>
        </p:txBody>
      </p:sp>
      <p:sp>
        <p:nvSpPr>
          <p:cNvPr id="320" name="Google Shape;320;p28"/>
          <p:cNvSpPr txBox="1"/>
          <p:nvPr>
            <p:ph idx="1" type="body"/>
          </p:nvPr>
        </p:nvSpPr>
        <p:spPr>
          <a:xfrm>
            <a:off x="539552" y="1196752"/>
            <a:ext cx="8208912" cy="5760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2000"/>
              <a:buChar char="■"/>
            </a:pPr>
            <a:r>
              <a:rPr lang="ko-KR" sz="2000"/>
              <a:t>파이썬 코드 편집기 설치: Atom</a:t>
            </a:r>
            <a:endParaRPr sz="2000"/>
          </a:p>
        </p:txBody>
      </p:sp>
      <p:sp>
        <p:nvSpPr>
          <p:cNvPr id="321" name="Google Shape;321;p28"/>
          <p:cNvSpPr txBox="1"/>
          <p:nvPr/>
        </p:nvSpPr>
        <p:spPr>
          <a:xfrm>
            <a:off x="539552" y="1772816"/>
            <a:ext cx="7776864" cy="7920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1400"/>
              <a:buFont typeface="Malgun Gothic"/>
              <a:buAutoNum type="arabicPeriod"/>
            </a:pPr>
            <a:r>
              <a:rPr b="0"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Atom은 플러그인 등의 업데이트를 위해 Git을 사용한다. Git의 다운로드 페이지(https://git-scm.com/download/win)에서 Git을 다운로드한 후, 인스톨 파일을 설치한다.</a:t>
            </a:r>
            <a:endParaRPr/>
          </a:p>
        </p:txBody>
      </p:sp>
      <p:sp>
        <p:nvSpPr>
          <p:cNvPr id="322" name="Google Shape;322;p28"/>
          <p:cNvSpPr txBox="1"/>
          <p:nvPr/>
        </p:nvSpPr>
        <p:spPr>
          <a:xfrm>
            <a:off x="975820" y="5373216"/>
            <a:ext cx="5328593" cy="36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100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 Git 다운로드 페이지 ]</a:t>
            </a:r>
            <a:endParaRPr b="1" sz="1100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Google Shape;327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5820" y="2708920"/>
            <a:ext cx="5400000" cy="3232448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29"/>
          <p:cNvSpPr txBox="1"/>
          <p:nvPr>
            <p:ph type="title"/>
          </p:nvPr>
        </p:nvSpPr>
        <p:spPr>
          <a:xfrm>
            <a:off x="539552" y="184745"/>
            <a:ext cx="6840760" cy="548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rgbClr val="F79433"/>
                </a:solidFill>
              </a:rPr>
              <a:t>03. </a:t>
            </a:r>
            <a:r>
              <a:rPr lang="ko-KR"/>
              <a:t>파이썬 개발 환경과 설치</a:t>
            </a:r>
            <a:endParaRPr/>
          </a:p>
        </p:txBody>
      </p:sp>
      <p:sp>
        <p:nvSpPr>
          <p:cNvPr id="329" name="Google Shape;329;p29"/>
          <p:cNvSpPr txBox="1"/>
          <p:nvPr>
            <p:ph idx="1" type="body"/>
          </p:nvPr>
        </p:nvSpPr>
        <p:spPr>
          <a:xfrm>
            <a:off x="539552" y="1196752"/>
            <a:ext cx="8208912" cy="5040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2000"/>
              <a:buChar char="■"/>
            </a:pPr>
            <a:r>
              <a:rPr lang="ko-KR" sz="2000"/>
              <a:t>파이썬 코드 편집기 설치: Atom</a:t>
            </a:r>
            <a:endParaRPr sz="2000"/>
          </a:p>
        </p:txBody>
      </p:sp>
      <p:sp>
        <p:nvSpPr>
          <p:cNvPr id="330" name="Google Shape;330;p29"/>
          <p:cNvSpPr txBox="1"/>
          <p:nvPr/>
        </p:nvSpPr>
        <p:spPr>
          <a:xfrm>
            <a:off x="539552" y="1772816"/>
            <a:ext cx="7776864" cy="7200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1400"/>
              <a:buFont typeface="Malgun Gothic"/>
              <a:buAutoNum type="arabicPeriod" startAt="2"/>
            </a:pPr>
            <a:r>
              <a:rPr b="0"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Atom을 다운로드하기 위해 Atom 공식 홈페이지(https://atom.io)에서 [Download] 버튼을 클릭하여 설치 파일을 다운로드한다.</a:t>
            </a:r>
            <a:endParaRPr/>
          </a:p>
        </p:txBody>
      </p:sp>
      <p:sp>
        <p:nvSpPr>
          <p:cNvPr id="331" name="Google Shape;331;p29"/>
          <p:cNvSpPr txBox="1"/>
          <p:nvPr/>
        </p:nvSpPr>
        <p:spPr>
          <a:xfrm>
            <a:off x="975820" y="5949280"/>
            <a:ext cx="5328593" cy="36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100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 Atom 홈페이지 ]</a:t>
            </a:r>
            <a:endParaRPr b="1" sz="1100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3"/>
          <p:cNvSpPr txBox="1"/>
          <p:nvPr>
            <p:ph idx="1" type="body"/>
          </p:nvPr>
        </p:nvSpPr>
        <p:spPr>
          <a:xfrm>
            <a:off x="719572" y="3412604"/>
            <a:ext cx="7704856" cy="9389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4800"/>
              <a:buFont typeface="Malgun Gothic"/>
              <a:buNone/>
            </a:pPr>
            <a:r>
              <a:rPr lang="ko-KR"/>
              <a:t>프로그래밍 언어의 이해</a:t>
            </a:r>
            <a:endParaRPr/>
          </a:p>
        </p:txBody>
      </p:sp>
      <p:sp>
        <p:nvSpPr>
          <p:cNvPr id="88" name="Google Shape;88;p3"/>
          <p:cNvSpPr txBox="1"/>
          <p:nvPr>
            <p:ph idx="2" type="body"/>
          </p:nvPr>
        </p:nvSpPr>
        <p:spPr>
          <a:xfrm>
            <a:off x="719572" y="2348880"/>
            <a:ext cx="7704856" cy="9389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5400"/>
              <a:buFont typeface="Malgun Gothic"/>
              <a:buNone/>
            </a:pPr>
            <a:r>
              <a:rPr lang="ko-KR"/>
              <a:t>01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30"/>
          <p:cNvSpPr txBox="1"/>
          <p:nvPr>
            <p:ph type="title"/>
          </p:nvPr>
        </p:nvSpPr>
        <p:spPr>
          <a:xfrm>
            <a:off x="539552" y="184745"/>
            <a:ext cx="6840760" cy="548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rgbClr val="F79433"/>
                </a:solidFill>
              </a:rPr>
              <a:t>03. </a:t>
            </a:r>
            <a:r>
              <a:rPr lang="ko-KR"/>
              <a:t>파이썬 개발 환경과 설치</a:t>
            </a:r>
            <a:endParaRPr/>
          </a:p>
        </p:txBody>
      </p:sp>
      <p:sp>
        <p:nvSpPr>
          <p:cNvPr id="337" name="Google Shape;337;p30"/>
          <p:cNvSpPr txBox="1"/>
          <p:nvPr>
            <p:ph idx="1" type="body"/>
          </p:nvPr>
        </p:nvSpPr>
        <p:spPr>
          <a:xfrm>
            <a:off x="539552" y="1196752"/>
            <a:ext cx="8208912" cy="5760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2000"/>
              <a:buChar char="■"/>
            </a:pPr>
            <a:r>
              <a:rPr lang="ko-KR" sz="2000"/>
              <a:t>파이썬 코드 편집기 설치: Atom</a:t>
            </a:r>
            <a:endParaRPr sz="2000"/>
          </a:p>
        </p:txBody>
      </p:sp>
      <p:sp>
        <p:nvSpPr>
          <p:cNvPr id="338" name="Google Shape;338;p30"/>
          <p:cNvSpPr txBox="1"/>
          <p:nvPr/>
        </p:nvSpPr>
        <p:spPr>
          <a:xfrm>
            <a:off x="539552" y="1772816"/>
            <a:ext cx="7776864" cy="7200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1400"/>
              <a:buFont typeface="Malgun Gothic"/>
              <a:buAutoNum type="arabicPeriod" startAt="3"/>
            </a:pPr>
            <a:r>
              <a:rPr b="0"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다운로드한 Atom 설치 파일을 실행하고, 설치를 진행한다. 설치 파일을 실행하면 다음 이미지가 나타나면서 설치가 시작된다.</a:t>
            </a:r>
            <a:endParaRPr/>
          </a:p>
        </p:txBody>
      </p:sp>
      <p:sp>
        <p:nvSpPr>
          <p:cNvPr id="339" name="Google Shape;339;p30"/>
          <p:cNvSpPr txBox="1"/>
          <p:nvPr/>
        </p:nvSpPr>
        <p:spPr>
          <a:xfrm>
            <a:off x="975820" y="5949280"/>
            <a:ext cx="5328593" cy="36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100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 Atom 설치 이미지 ]</a:t>
            </a:r>
            <a:endParaRPr b="1" sz="1100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340" name="Google Shape;340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5820" y="2708920"/>
            <a:ext cx="3240360" cy="32403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1"/>
          <p:cNvSpPr txBox="1"/>
          <p:nvPr>
            <p:ph type="title"/>
          </p:nvPr>
        </p:nvSpPr>
        <p:spPr>
          <a:xfrm>
            <a:off x="539552" y="184745"/>
            <a:ext cx="6840760" cy="548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rgbClr val="F79433"/>
                </a:solidFill>
              </a:rPr>
              <a:t>03. </a:t>
            </a:r>
            <a:r>
              <a:rPr lang="ko-KR"/>
              <a:t>파이썬 개발 환경과 설치</a:t>
            </a:r>
            <a:endParaRPr/>
          </a:p>
        </p:txBody>
      </p:sp>
      <p:sp>
        <p:nvSpPr>
          <p:cNvPr id="346" name="Google Shape;346;p31"/>
          <p:cNvSpPr txBox="1"/>
          <p:nvPr>
            <p:ph idx="1" type="body"/>
          </p:nvPr>
        </p:nvSpPr>
        <p:spPr>
          <a:xfrm>
            <a:off x="539552" y="1196752"/>
            <a:ext cx="8208912" cy="5760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2000"/>
              <a:buChar char="■"/>
            </a:pPr>
            <a:r>
              <a:rPr lang="ko-KR" sz="2000"/>
              <a:t>파이썬 코드 편집기 설치: Atom</a:t>
            </a:r>
            <a:endParaRPr sz="2000"/>
          </a:p>
        </p:txBody>
      </p:sp>
      <p:sp>
        <p:nvSpPr>
          <p:cNvPr id="347" name="Google Shape;347;p31"/>
          <p:cNvSpPr txBox="1"/>
          <p:nvPr/>
        </p:nvSpPr>
        <p:spPr>
          <a:xfrm>
            <a:off x="539552" y="1772816"/>
            <a:ext cx="7776864" cy="18709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1400"/>
              <a:buFont typeface="Malgun Gothic"/>
              <a:buAutoNum type="arabicPeriod" startAt="4"/>
            </a:pPr>
            <a:r>
              <a:rPr b="0"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Atom으로 파이썬을 실행하는 방법은 몇 가지가 있는데, 이 책에서는 cmd 창에서 Atom을 실행하는 방법을 사용한다. 먼저 cmd 창을 실행한다. 일반적으로 프로그래밍 작업 환경을 만들기 위해 ‘workspace’라는 폴더를 만드는데, 이를 위해 cmd 창에서 ‘mkdirworkspace’를 입력하고 &lt;Enter&gt; 키를 누르면, 새로운 ‘workspace’ 폴더가 생성된다. 이후 ‘cd workspace’ 명령어로 해당 폴더에 이동하여 ‘atom’을 입력하고 &lt;Enter&gt; 키를 누르면 Atom이 실행된다.</a:t>
            </a:r>
            <a:endParaRPr/>
          </a:p>
        </p:txBody>
      </p:sp>
      <p:sp>
        <p:nvSpPr>
          <p:cNvPr id="348" name="Google Shape;348;p31"/>
          <p:cNvSpPr txBox="1"/>
          <p:nvPr/>
        </p:nvSpPr>
        <p:spPr>
          <a:xfrm>
            <a:off x="899592" y="5805264"/>
            <a:ext cx="3673791" cy="36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100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 cmd 창에서 workspace 폴더 생성하고, Atom 실행 ]</a:t>
            </a:r>
            <a:endParaRPr b="1" sz="1100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349" name="Google Shape;349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5821" y="3715748"/>
            <a:ext cx="3666919" cy="1873492"/>
          </a:xfrm>
          <a:prstGeom prst="rect">
            <a:avLst/>
          </a:prstGeom>
          <a:noFill/>
          <a:ln cap="flat" cmpd="sng" w="9525">
            <a:solidFill>
              <a:srgbClr val="D8D8D8"/>
            </a:solidFill>
            <a:prstDash val="solid"/>
            <a:miter lim="800000"/>
            <a:headEnd len="sm" w="sm" type="none"/>
            <a:tailEnd len="sm" w="sm" type="none"/>
          </a:ln>
        </p:spPr>
      </p:pic>
      <p:sp>
        <p:nvSpPr>
          <p:cNvPr id="350" name="Google Shape;350;p31"/>
          <p:cNvSpPr txBox="1"/>
          <p:nvPr/>
        </p:nvSpPr>
        <p:spPr>
          <a:xfrm>
            <a:off x="4874121" y="5805264"/>
            <a:ext cx="5328593" cy="36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100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 Atom 화면 ]</a:t>
            </a:r>
            <a:endParaRPr b="1" sz="1100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351" name="Google Shape;351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860032" y="3681975"/>
            <a:ext cx="3016921" cy="1979273"/>
          </a:xfrm>
          <a:prstGeom prst="rect">
            <a:avLst/>
          </a:prstGeom>
          <a:noFill/>
          <a:ln cap="flat" cmpd="sng" w="9525">
            <a:solidFill>
              <a:srgbClr val="D8D8D8"/>
            </a:solidFill>
            <a:prstDash val="solid"/>
            <a:miter lim="800000"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2"/>
          <p:cNvSpPr/>
          <p:nvPr/>
        </p:nvSpPr>
        <p:spPr>
          <a:xfrm>
            <a:off x="535882" y="1778052"/>
            <a:ext cx="8068566" cy="1650948"/>
          </a:xfrm>
          <a:prstGeom prst="rect">
            <a:avLst/>
          </a:prstGeom>
          <a:solidFill>
            <a:srgbClr val="EBF6F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58" name="Google Shape;358;p32"/>
          <p:cNvSpPr/>
          <p:nvPr/>
        </p:nvSpPr>
        <p:spPr>
          <a:xfrm>
            <a:off x="516830" y="1333456"/>
            <a:ext cx="6071394" cy="44459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59" name="Google Shape;359;p32"/>
          <p:cNvSpPr txBox="1"/>
          <p:nvPr>
            <p:ph idx="1" type="body"/>
          </p:nvPr>
        </p:nvSpPr>
        <p:spPr>
          <a:xfrm>
            <a:off x="2267744" y="1196752"/>
            <a:ext cx="6552728" cy="4596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A6EAB"/>
              </a:buClr>
              <a:buSzPts val="2000"/>
              <a:buNone/>
            </a:pPr>
            <a:r>
              <a:rPr lang="ko-KR" sz="2000"/>
              <a:t>바탕화면의 아이콘을 클릭하여 Atom을 실행하는 방법</a:t>
            </a:r>
            <a:endParaRPr/>
          </a:p>
        </p:txBody>
      </p:sp>
      <p:sp>
        <p:nvSpPr>
          <p:cNvPr id="360" name="Google Shape;360;p32"/>
          <p:cNvSpPr txBox="1"/>
          <p:nvPr/>
        </p:nvSpPr>
        <p:spPr>
          <a:xfrm>
            <a:off x="700439" y="1994076"/>
            <a:ext cx="7759993" cy="10028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1400"/>
              <a:buFont typeface="Arial"/>
              <a:buChar char="•"/>
            </a:pPr>
            <a:r>
              <a:rPr b="0"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바탕화면의 단축 아이콘을 사용하여 Atom을 실행하는 방법이 가장 간단하지만, Atom의 특성상 특정 디렉터리(폴더)에서 실행하는 경우가 많아 단순히 단축 아이콘의 더블클릭으로 실행할 경우 어려움이 있을 수 있다. 따라서 cmd 창에서 실행하는 방법을 추천한다.</a:t>
            </a:r>
            <a:endParaRPr/>
          </a:p>
        </p:txBody>
      </p:sp>
      <p:sp>
        <p:nvSpPr>
          <p:cNvPr id="361" name="Google Shape;361;p32"/>
          <p:cNvSpPr txBox="1"/>
          <p:nvPr>
            <p:ph type="title"/>
          </p:nvPr>
        </p:nvSpPr>
        <p:spPr>
          <a:xfrm>
            <a:off x="539552" y="184745"/>
            <a:ext cx="6840760" cy="548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rgbClr val="F79433"/>
                </a:solidFill>
              </a:rPr>
              <a:t>03. </a:t>
            </a:r>
            <a:r>
              <a:rPr lang="ko-KR"/>
              <a:t>파이썬 개발 환경과 설치</a:t>
            </a:r>
            <a:endParaRPr/>
          </a:p>
        </p:txBody>
      </p:sp>
      <p:pic>
        <p:nvPicPr>
          <p:cNvPr id="362" name="Google Shape;362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0503" y="1255542"/>
            <a:ext cx="1550268" cy="4008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33"/>
          <p:cNvSpPr txBox="1"/>
          <p:nvPr>
            <p:ph type="title"/>
          </p:nvPr>
        </p:nvSpPr>
        <p:spPr>
          <a:xfrm>
            <a:off x="539552" y="184745"/>
            <a:ext cx="6840760" cy="548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rgbClr val="F79433"/>
                </a:solidFill>
              </a:rPr>
              <a:t>03. </a:t>
            </a:r>
            <a:r>
              <a:rPr lang="ko-KR"/>
              <a:t>파이썬 개발 환경과 설치</a:t>
            </a:r>
            <a:endParaRPr/>
          </a:p>
        </p:txBody>
      </p:sp>
      <p:sp>
        <p:nvSpPr>
          <p:cNvPr id="368" name="Google Shape;368;p33"/>
          <p:cNvSpPr txBox="1"/>
          <p:nvPr>
            <p:ph idx="1" type="body"/>
          </p:nvPr>
        </p:nvSpPr>
        <p:spPr>
          <a:xfrm>
            <a:off x="539552" y="1196752"/>
            <a:ext cx="8208912" cy="5760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2000"/>
              <a:buChar char="■"/>
            </a:pPr>
            <a:r>
              <a:rPr lang="ko-KR" sz="2000"/>
              <a:t>파이썬 코드 편집기 설치: Atom</a:t>
            </a:r>
            <a:endParaRPr sz="2000"/>
          </a:p>
        </p:txBody>
      </p:sp>
      <p:sp>
        <p:nvSpPr>
          <p:cNvPr id="369" name="Google Shape;369;p33"/>
          <p:cNvSpPr txBox="1"/>
          <p:nvPr/>
        </p:nvSpPr>
        <p:spPr>
          <a:xfrm>
            <a:off x="539552" y="1772816"/>
            <a:ext cx="7776864" cy="7200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1400"/>
              <a:buFont typeface="Malgun Gothic"/>
              <a:buAutoNum type="arabicPeriod" startAt="5"/>
            </a:pPr>
            <a:r>
              <a:rPr b="0"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Atom에서 파이썬을 원활하게 사용하기 위해 두 가지 패키지를 설치하는데, 먼저 Atom을 실행하고 메뉴 바에서 [File]-[Settings]를 선택한다.</a:t>
            </a:r>
            <a:endParaRPr/>
          </a:p>
        </p:txBody>
      </p:sp>
      <p:sp>
        <p:nvSpPr>
          <p:cNvPr id="370" name="Google Shape;370;p33"/>
          <p:cNvSpPr txBox="1"/>
          <p:nvPr/>
        </p:nvSpPr>
        <p:spPr>
          <a:xfrm>
            <a:off x="975820" y="5517232"/>
            <a:ext cx="5328593" cy="36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100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 Git 다운로드 페이지 ]</a:t>
            </a:r>
            <a:endParaRPr b="1" sz="1100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371" name="Google Shape;371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5820" y="2708920"/>
            <a:ext cx="4781550" cy="276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4"/>
          <p:cNvSpPr txBox="1"/>
          <p:nvPr>
            <p:ph type="title"/>
          </p:nvPr>
        </p:nvSpPr>
        <p:spPr>
          <a:xfrm>
            <a:off x="539552" y="184745"/>
            <a:ext cx="6840760" cy="548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rgbClr val="F79433"/>
                </a:solidFill>
              </a:rPr>
              <a:t>03. </a:t>
            </a:r>
            <a:r>
              <a:rPr lang="ko-KR"/>
              <a:t>파이썬 개발 환경과 설치</a:t>
            </a:r>
            <a:endParaRPr/>
          </a:p>
        </p:txBody>
      </p:sp>
      <p:sp>
        <p:nvSpPr>
          <p:cNvPr id="377" name="Google Shape;377;p34"/>
          <p:cNvSpPr txBox="1"/>
          <p:nvPr>
            <p:ph idx="1" type="body"/>
          </p:nvPr>
        </p:nvSpPr>
        <p:spPr>
          <a:xfrm>
            <a:off x="539552" y="1196752"/>
            <a:ext cx="8208912" cy="5760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2000"/>
              <a:buChar char="■"/>
            </a:pPr>
            <a:r>
              <a:rPr lang="ko-KR" sz="2000"/>
              <a:t>파이썬 코드 편집기 설치: Atom</a:t>
            </a:r>
            <a:endParaRPr sz="2000"/>
          </a:p>
        </p:txBody>
      </p:sp>
      <p:sp>
        <p:nvSpPr>
          <p:cNvPr id="378" name="Google Shape;378;p34"/>
          <p:cNvSpPr txBox="1"/>
          <p:nvPr/>
        </p:nvSpPr>
        <p:spPr>
          <a:xfrm>
            <a:off x="539552" y="1772816"/>
            <a:ext cx="7776864" cy="5760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1400"/>
              <a:buFont typeface="Malgun Gothic"/>
              <a:buAutoNum type="arabicPeriod" startAt="6"/>
            </a:pPr>
            <a:r>
              <a:rPr b="0"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[Install] 메뉴를 클릭하고, 검색 창에 다음 두 가지 패키지를 검색하여 설치한다</a:t>
            </a:r>
            <a:endParaRPr b="0"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79" name="Google Shape;379;p34"/>
          <p:cNvSpPr txBox="1"/>
          <p:nvPr/>
        </p:nvSpPr>
        <p:spPr>
          <a:xfrm>
            <a:off x="907285" y="5877272"/>
            <a:ext cx="5328593" cy="36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100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 패키지 설치: autocomplete-python, script ]</a:t>
            </a:r>
            <a:endParaRPr b="1" sz="1100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380" name="Google Shape;380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2000" y="2405187"/>
            <a:ext cx="7200000" cy="90157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1" name="Google Shape;381;p34"/>
          <p:cNvGrpSpPr/>
          <p:nvPr/>
        </p:nvGrpSpPr>
        <p:grpSpPr>
          <a:xfrm>
            <a:off x="943053" y="3537011"/>
            <a:ext cx="7931324" cy="2220607"/>
            <a:chOff x="714550" y="3429000"/>
            <a:chExt cx="7931324" cy="2220607"/>
          </a:xfrm>
        </p:grpSpPr>
        <p:pic>
          <p:nvPicPr>
            <p:cNvPr id="382" name="Google Shape;382;p3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14550" y="3429000"/>
              <a:ext cx="3929858" cy="222060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83" name="Google Shape;383;p34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4716016" y="3429001"/>
              <a:ext cx="3929858" cy="1728191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35"/>
          <p:cNvSpPr txBox="1"/>
          <p:nvPr>
            <p:ph type="title"/>
          </p:nvPr>
        </p:nvSpPr>
        <p:spPr>
          <a:xfrm>
            <a:off x="539552" y="184745"/>
            <a:ext cx="6840760" cy="548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rgbClr val="F79433"/>
                </a:solidFill>
              </a:rPr>
              <a:t>03. </a:t>
            </a:r>
            <a:r>
              <a:rPr lang="ko-KR"/>
              <a:t>파이썬 개발 환경과 설치</a:t>
            </a:r>
            <a:endParaRPr/>
          </a:p>
        </p:txBody>
      </p:sp>
      <p:sp>
        <p:nvSpPr>
          <p:cNvPr id="389" name="Google Shape;389;p35"/>
          <p:cNvSpPr txBox="1"/>
          <p:nvPr>
            <p:ph idx="1" type="body"/>
          </p:nvPr>
        </p:nvSpPr>
        <p:spPr>
          <a:xfrm>
            <a:off x="539552" y="1196752"/>
            <a:ext cx="8208912" cy="5760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2000"/>
              <a:buChar char="■"/>
            </a:pPr>
            <a:r>
              <a:rPr lang="ko-KR" sz="2000"/>
              <a:t>파이썬 코드 편집기 설치: Atom</a:t>
            </a:r>
            <a:endParaRPr sz="2000"/>
          </a:p>
        </p:txBody>
      </p:sp>
      <p:sp>
        <p:nvSpPr>
          <p:cNvPr id="390" name="Google Shape;390;p35"/>
          <p:cNvSpPr txBox="1"/>
          <p:nvPr/>
        </p:nvSpPr>
        <p:spPr>
          <a:xfrm>
            <a:off x="539552" y="1772816"/>
            <a:ext cx="8136904" cy="5040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1400"/>
              <a:buFont typeface="Malgun Gothic"/>
              <a:buAutoNum type="arabicPeriod" startAt="7"/>
            </a:pPr>
            <a:r>
              <a:rPr b="0"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두 가지 패키지를 설치한 후, 메뉴 바에서 [File]-[New File]을 선택하여 파이썬 파일을 생성한다.</a:t>
            </a:r>
            <a:endParaRPr/>
          </a:p>
        </p:txBody>
      </p:sp>
      <p:sp>
        <p:nvSpPr>
          <p:cNvPr id="391" name="Google Shape;391;p35"/>
          <p:cNvSpPr txBox="1"/>
          <p:nvPr/>
        </p:nvSpPr>
        <p:spPr>
          <a:xfrm>
            <a:off x="975820" y="4581128"/>
            <a:ext cx="5328593" cy="36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100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 새로운 파이썬 파일 생성 ]</a:t>
            </a:r>
            <a:endParaRPr b="1" sz="1100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392" name="Google Shape;392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5820" y="2398589"/>
            <a:ext cx="4800600" cy="208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7" name="Google Shape;397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5820" y="2398589"/>
            <a:ext cx="5252364" cy="3782463"/>
          </a:xfrm>
          <a:prstGeom prst="rect">
            <a:avLst/>
          </a:prstGeom>
          <a:noFill/>
          <a:ln>
            <a:noFill/>
          </a:ln>
        </p:spPr>
      </p:pic>
      <p:sp>
        <p:nvSpPr>
          <p:cNvPr id="398" name="Google Shape;398;p36"/>
          <p:cNvSpPr txBox="1"/>
          <p:nvPr>
            <p:ph type="title"/>
          </p:nvPr>
        </p:nvSpPr>
        <p:spPr>
          <a:xfrm>
            <a:off x="539552" y="184745"/>
            <a:ext cx="6840760" cy="548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rgbClr val="F79433"/>
                </a:solidFill>
              </a:rPr>
              <a:t>03. </a:t>
            </a:r>
            <a:r>
              <a:rPr lang="ko-KR"/>
              <a:t>파이썬 개발 환경과 설치</a:t>
            </a:r>
            <a:endParaRPr/>
          </a:p>
        </p:txBody>
      </p:sp>
      <p:sp>
        <p:nvSpPr>
          <p:cNvPr id="399" name="Google Shape;399;p36"/>
          <p:cNvSpPr txBox="1"/>
          <p:nvPr>
            <p:ph idx="1" type="body"/>
          </p:nvPr>
        </p:nvSpPr>
        <p:spPr>
          <a:xfrm>
            <a:off x="539552" y="1196752"/>
            <a:ext cx="8208912" cy="5760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2000"/>
              <a:buChar char="■"/>
            </a:pPr>
            <a:r>
              <a:rPr lang="ko-KR" sz="2000"/>
              <a:t>파이썬 코드 편집기 설치: Atom</a:t>
            </a:r>
            <a:endParaRPr sz="2000"/>
          </a:p>
        </p:txBody>
      </p:sp>
      <p:sp>
        <p:nvSpPr>
          <p:cNvPr id="400" name="Google Shape;400;p36"/>
          <p:cNvSpPr txBox="1"/>
          <p:nvPr/>
        </p:nvSpPr>
        <p:spPr>
          <a:xfrm>
            <a:off x="539552" y="1772816"/>
            <a:ext cx="8136904" cy="4320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1400"/>
              <a:buFont typeface="Malgun Gothic"/>
              <a:buAutoNum type="arabicPeriod" startAt="8"/>
            </a:pPr>
            <a:r>
              <a:rPr b="0"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오른쪽 하단에서 사용 언어를 ‘Python’으로 변경하고, 다음과 같은 간단한 코드를 작성한다.</a:t>
            </a:r>
            <a:endParaRPr/>
          </a:p>
        </p:txBody>
      </p:sp>
      <p:sp>
        <p:nvSpPr>
          <p:cNvPr id="401" name="Google Shape;401;p36"/>
          <p:cNvSpPr txBox="1"/>
          <p:nvPr/>
        </p:nvSpPr>
        <p:spPr>
          <a:xfrm>
            <a:off x="975820" y="6237312"/>
            <a:ext cx="5328593" cy="36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100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 ‘Python’으로 언어 변경하고, 코드 작성 ]</a:t>
            </a:r>
            <a:endParaRPr b="1" sz="1100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37"/>
          <p:cNvSpPr txBox="1"/>
          <p:nvPr>
            <p:ph type="title"/>
          </p:nvPr>
        </p:nvSpPr>
        <p:spPr>
          <a:xfrm>
            <a:off x="539552" y="184745"/>
            <a:ext cx="6840760" cy="548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rgbClr val="F79433"/>
                </a:solidFill>
              </a:rPr>
              <a:t>03. </a:t>
            </a:r>
            <a:r>
              <a:rPr lang="ko-KR"/>
              <a:t>파이썬 개발 환경과 설치</a:t>
            </a:r>
            <a:endParaRPr/>
          </a:p>
        </p:txBody>
      </p:sp>
      <p:sp>
        <p:nvSpPr>
          <p:cNvPr id="407" name="Google Shape;407;p37"/>
          <p:cNvSpPr txBox="1"/>
          <p:nvPr>
            <p:ph idx="1" type="body"/>
          </p:nvPr>
        </p:nvSpPr>
        <p:spPr>
          <a:xfrm>
            <a:off x="539552" y="1196752"/>
            <a:ext cx="8208912" cy="5760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2000"/>
              <a:buChar char="■"/>
            </a:pPr>
            <a:r>
              <a:rPr lang="ko-KR" sz="2000"/>
              <a:t>파이썬 코드 편집기 설치: Atom</a:t>
            </a:r>
            <a:endParaRPr sz="2000"/>
          </a:p>
        </p:txBody>
      </p:sp>
      <p:sp>
        <p:nvSpPr>
          <p:cNvPr id="408" name="Google Shape;408;p37"/>
          <p:cNvSpPr txBox="1"/>
          <p:nvPr/>
        </p:nvSpPr>
        <p:spPr>
          <a:xfrm>
            <a:off x="539552" y="1772816"/>
            <a:ext cx="8136904" cy="360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1400"/>
              <a:buFont typeface="Malgun Gothic"/>
              <a:buAutoNum type="arabicPeriod" startAt="9"/>
            </a:pPr>
            <a:r>
              <a:rPr b="0"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메뉴바에서 [File]-[Save]를 선택한다. ‘파일 이름’을 ‘test.py’로 입력하고 저장한다.</a:t>
            </a:r>
            <a:endParaRPr/>
          </a:p>
        </p:txBody>
      </p:sp>
      <p:sp>
        <p:nvSpPr>
          <p:cNvPr id="409" name="Google Shape;409;p37"/>
          <p:cNvSpPr txBox="1"/>
          <p:nvPr/>
        </p:nvSpPr>
        <p:spPr>
          <a:xfrm>
            <a:off x="975820" y="4797152"/>
            <a:ext cx="5328593" cy="36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100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 파일 저장 ]</a:t>
            </a:r>
            <a:endParaRPr b="1" sz="1100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410" name="Google Shape;410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23925" y="2420888"/>
            <a:ext cx="6480000" cy="23348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38"/>
          <p:cNvSpPr txBox="1"/>
          <p:nvPr>
            <p:ph type="title"/>
          </p:nvPr>
        </p:nvSpPr>
        <p:spPr>
          <a:xfrm>
            <a:off x="539552" y="184745"/>
            <a:ext cx="6840760" cy="548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rgbClr val="F79433"/>
                </a:solidFill>
              </a:rPr>
              <a:t>03. </a:t>
            </a:r>
            <a:r>
              <a:rPr lang="ko-KR"/>
              <a:t>파이썬 개발 환경과 설치</a:t>
            </a:r>
            <a:endParaRPr/>
          </a:p>
        </p:txBody>
      </p:sp>
      <p:sp>
        <p:nvSpPr>
          <p:cNvPr id="416" name="Google Shape;416;p38"/>
          <p:cNvSpPr txBox="1"/>
          <p:nvPr>
            <p:ph idx="1" type="body"/>
          </p:nvPr>
        </p:nvSpPr>
        <p:spPr>
          <a:xfrm>
            <a:off x="539552" y="1196752"/>
            <a:ext cx="8208912" cy="5760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2000"/>
              <a:buChar char="■"/>
            </a:pPr>
            <a:r>
              <a:rPr lang="ko-KR" sz="2000"/>
              <a:t>파이썬 코드 편집기 설치: Atom</a:t>
            </a:r>
            <a:endParaRPr sz="2000"/>
          </a:p>
        </p:txBody>
      </p:sp>
      <p:sp>
        <p:nvSpPr>
          <p:cNvPr id="417" name="Google Shape;417;p38"/>
          <p:cNvSpPr txBox="1"/>
          <p:nvPr/>
        </p:nvSpPr>
        <p:spPr>
          <a:xfrm>
            <a:off x="539552" y="1772816"/>
            <a:ext cx="8136904" cy="5040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1400"/>
              <a:buFont typeface="Malgun Gothic"/>
              <a:buAutoNum type="arabicPeriod" startAt="10"/>
            </a:pPr>
            <a:r>
              <a:rPr b="0"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cmd 창에서 파일을 저장한 위치로 이동한 후, ‘python test.py’를 입력하여 코드를 실행한다.</a:t>
            </a:r>
            <a:endParaRPr/>
          </a:p>
        </p:txBody>
      </p:sp>
      <p:sp>
        <p:nvSpPr>
          <p:cNvPr id="418" name="Google Shape;418;p38"/>
          <p:cNvSpPr txBox="1"/>
          <p:nvPr/>
        </p:nvSpPr>
        <p:spPr>
          <a:xfrm>
            <a:off x="899592" y="3933056"/>
            <a:ext cx="5328593" cy="36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100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 저장한 ‘test.py’ 코드 실행 ]</a:t>
            </a:r>
            <a:endParaRPr b="1" sz="1100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419" name="Google Shape;419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5820" y="2420888"/>
            <a:ext cx="3448050" cy="1390650"/>
          </a:xfrm>
          <a:prstGeom prst="rect">
            <a:avLst/>
          </a:prstGeom>
          <a:noFill/>
          <a:ln cap="flat" cmpd="sng" w="9525">
            <a:solidFill>
              <a:srgbClr val="D8D8D8"/>
            </a:solidFill>
            <a:prstDash val="solid"/>
            <a:miter lim="800000"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39"/>
          <p:cNvSpPr txBox="1"/>
          <p:nvPr>
            <p:ph type="title"/>
          </p:nvPr>
        </p:nvSpPr>
        <p:spPr>
          <a:xfrm>
            <a:off x="539552" y="184745"/>
            <a:ext cx="6840760" cy="548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rgbClr val="F79433"/>
                </a:solidFill>
              </a:rPr>
              <a:t>03. </a:t>
            </a:r>
            <a:r>
              <a:rPr lang="ko-KR"/>
              <a:t>파이썬 개발 환경과 설치</a:t>
            </a:r>
            <a:endParaRPr/>
          </a:p>
        </p:txBody>
      </p:sp>
      <p:sp>
        <p:nvSpPr>
          <p:cNvPr id="425" name="Google Shape;425;p39"/>
          <p:cNvSpPr txBox="1"/>
          <p:nvPr>
            <p:ph idx="1" type="body"/>
          </p:nvPr>
        </p:nvSpPr>
        <p:spPr>
          <a:xfrm>
            <a:off x="539552" y="1196752"/>
            <a:ext cx="8208912" cy="5040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2000"/>
              <a:buChar char="■"/>
            </a:pPr>
            <a:r>
              <a:rPr lang="ko-KR" sz="2000"/>
              <a:t>파이썬 셸에서 코드 작성</a:t>
            </a:r>
            <a:endParaRPr sz="2000"/>
          </a:p>
        </p:txBody>
      </p:sp>
      <p:sp>
        <p:nvSpPr>
          <p:cNvPr id="426" name="Google Shape;426;p39"/>
          <p:cNvSpPr txBox="1"/>
          <p:nvPr/>
        </p:nvSpPr>
        <p:spPr>
          <a:xfrm>
            <a:off x="539552" y="1772816"/>
            <a:ext cx="8136904" cy="7920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1400"/>
              <a:buFont typeface="Arial"/>
              <a:buChar char="•"/>
            </a:pPr>
            <a:r>
              <a:rPr b="0"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파이썬 셸은 파이썬을 사용하기 위한 가장 기초적인 환경으로, 앞에서 언급한 것처럼 cmd 창에서 ‘python’이라는 명령어를 입력하면 실행된다.</a:t>
            </a:r>
            <a:endParaRPr/>
          </a:p>
        </p:txBody>
      </p:sp>
      <p:pic>
        <p:nvPicPr>
          <p:cNvPr id="427" name="Google Shape;427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2000" y="2662854"/>
            <a:ext cx="7200000" cy="1126186"/>
          </a:xfrm>
          <a:prstGeom prst="rect">
            <a:avLst/>
          </a:prstGeom>
          <a:noFill/>
          <a:ln cap="flat" cmpd="sng" w="9525">
            <a:solidFill>
              <a:srgbClr val="D8D8D8"/>
            </a:solidFill>
            <a:prstDash val="solid"/>
            <a:miter lim="800000"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4"/>
          <p:cNvSpPr txBox="1"/>
          <p:nvPr>
            <p:ph type="title"/>
          </p:nvPr>
        </p:nvSpPr>
        <p:spPr>
          <a:xfrm>
            <a:off x="539552" y="184745"/>
            <a:ext cx="6840760" cy="548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rgbClr val="F79433"/>
                </a:solidFill>
              </a:rPr>
              <a:t>01. </a:t>
            </a:r>
            <a:r>
              <a:rPr lang="ko-KR"/>
              <a:t>프로그래밍 언어의 이해</a:t>
            </a:r>
            <a:endParaRPr/>
          </a:p>
        </p:txBody>
      </p:sp>
      <p:sp>
        <p:nvSpPr>
          <p:cNvPr id="94" name="Google Shape;94;p4"/>
          <p:cNvSpPr txBox="1"/>
          <p:nvPr>
            <p:ph idx="1" type="body"/>
          </p:nvPr>
        </p:nvSpPr>
        <p:spPr>
          <a:xfrm>
            <a:off x="539552" y="1196752"/>
            <a:ext cx="8208912" cy="5040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2000"/>
              <a:buChar char="■"/>
            </a:pPr>
            <a:r>
              <a:rPr lang="ko-KR" sz="2000"/>
              <a:t>프로그래밍 언어의 개념</a:t>
            </a:r>
            <a:endParaRPr sz="2000"/>
          </a:p>
        </p:txBody>
      </p:sp>
      <p:sp>
        <p:nvSpPr>
          <p:cNvPr id="95" name="Google Shape;95;p4"/>
          <p:cNvSpPr txBox="1"/>
          <p:nvPr/>
        </p:nvSpPr>
        <p:spPr>
          <a:xfrm>
            <a:off x="539552" y="1772816"/>
            <a:ext cx="7776864" cy="7920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1400"/>
              <a:buFont typeface="Arial"/>
              <a:buChar char="•"/>
            </a:pPr>
            <a:r>
              <a:rPr b="1" i="0" lang="ko-KR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프로그래밍 언어(programming language)</a:t>
            </a:r>
            <a:r>
              <a:rPr b="0" i="0" lang="ko-KR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: ‘인간이 원하는 것을 컴퓨터로 실행시키기 위해 사용하는, 컴퓨터가 이해할 수 있는 언어’이다.</a:t>
            </a:r>
            <a:endParaRPr b="0" i="0" sz="14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96" name="Google Shape;96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1599" y="2852936"/>
            <a:ext cx="6574643" cy="3024336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4"/>
          <p:cNvSpPr txBox="1"/>
          <p:nvPr/>
        </p:nvSpPr>
        <p:spPr>
          <a:xfrm>
            <a:off x="971599" y="5877272"/>
            <a:ext cx="6574643" cy="36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1100" u="none" cap="none" strike="noStrike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 알파고와 이세돌의 바둑 대결(출처: Becoming Human) ]</a:t>
            </a:r>
            <a:endParaRPr b="1" sz="1100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40"/>
          <p:cNvSpPr/>
          <p:nvPr/>
        </p:nvSpPr>
        <p:spPr>
          <a:xfrm>
            <a:off x="535882" y="1778052"/>
            <a:ext cx="8068566" cy="1578940"/>
          </a:xfrm>
          <a:prstGeom prst="rect">
            <a:avLst/>
          </a:prstGeom>
          <a:solidFill>
            <a:srgbClr val="EBF6F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34" name="Google Shape;434;p40"/>
          <p:cNvSpPr/>
          <p:nvPr/>
        </p:nvSpPr>
        <p:spPr>
          <a:xfrm>
            <a:off x="516830" y="1333456"/>
            <a:ext cx="6071394" cy="44459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35" name="Google Shape;435;p40"/>
          <p:cNvSpPr txBox="1"/>
          <p:nvPr>
            <p:ph idx="1" type="body"/>
          </p:nvPr>
        </p:nvSpPr>
        <p:spPr>
          <a:xfrm>
            <a:off x="2267744" y="1196752"/>
            <a:ext cx="6552728" cy="5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A6EAB"/>
              </a:buClr>
              <a:buSzPts val="2000"/>
              <a:buNone/>
            </a:pPr>
            <a:r>
              <a:rPr lang="ko-KR" sz="2000"/>
              <a:t>파이썬 셸</a:t>
            </a:r>
            <a:endParaRPr sz="2000"/>
          </a:p>
        </p:txBody>
      </p:sp>
      <p:sp>
        <p:nvSpPr>
          <p:cNvPr id="436" name="Google Shape;436;p40"/>
          <p:cNvSpPr txBox="1"/>
          <p:nvPr/>
        </p:nvSpPr>
        <p:spPr>
          <a:xfrm>
            <a:off x="700439" y="1994076"/>
            <a:ext cx="7615977" cy="12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1200"/>
              <a:buFont typeface="Arial"/>
              <a:buChar char="•"/>
            </a:pPr>
            <a:r>
              <a:rPr b="0" lang="ko-KR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일반적으로 프로그래밍 또는 컴퓨터 환경에서 ‘셸(shell)’이라고 하면, 인터프리터에 입력할 수 있는 인터페이스(interface)라고 생각하면 된다. 즉, 파이썬 셸은 파이썬 인터프리터에 명령어를 입력할 수 있는 환경을 말한다. 참고로, 리눅스 계열에서 ‘셸’은 리눅스 커널(Linux kernel)에 명령을 입력할 수 있는 환경을 말한다.</a:t>
            </a:r>
            <a:endParaRPr/>
          </a:p>
        </p:txBody>
      </p:sp>
      <p:sp>
        <p:nvSpPr>
          <p:cNvPr id="437" name="Google Shape;437;p40"/>
          <p:cNvSpPr txBox="1"/>
          <p:nvPr>
            <p:ph type="title"/>
          </p:nvPr>
        </p:nvSpPr>
        <p:spPr>
          <a:xfrm>
            <a:off x="539552" y="184745"/>
            <a:ext cx="6840760" cy="548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rgbClr val="F79433"/>
                </a:solidFill>
              </a:rPr>
              <a:t>03. </a:t>
            </a:r>
            <a:r>
              <a:rPr lang="ko-KR"/>
              <a:t>파이썬 개발 환경과 설치</a:t>
            </a:r>
            <a:endParaRPr/>
          </a:p>
        </p:txBody>
      </p:sp>
      <p:pic>
        <p:nvPicPr>
          <p:cNvPr id="438" name="Google Shape;438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0503" y="1255542"/>
            <a:ext cx="1550268" cy="4008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41"/>
          <p:cNvSpPr txBox="1"/>
          <p:nvPr>
            <p:ph type="title"/>
          </p:nvPr>
        </p:nvSpPr>
        <p:spPr>
          <a:xfrm>
            <a:off x="539552" y="184745"/>
            <a:ext cx="6840760" cy="548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rgbClr val="F79433"/>
                </a:solidFill>
              </a:rPr>
              <a:t>03. </a:t>
            </a:r>
            <a:r>
              <a:rPr lang="ko-KR"/>
              <a:t>파이썬 개발 환경과 설치</a:t>
            </a:r>
            <a:endParaRPr/>
          </a:p>
        </p:txBody>
      </p:sp>
      <p:sp>
        <p:nvSpPr>
          <p:cNvPr id="444" name="Google Shape;444;p41"/>
          <p:cNvSpPr txBox="1"/>
          <p:nvPr>
            <p:ph idx="1" type="body"/>
          </p:nvPr>
        </p:nvSpPr>
        <p:spPr>
          <a:xfrm>
            <a:off x="539552" y="1196752"/>
            <a:ext cx="8208912" cy="5760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2000"/>
              <a:buChar char="■"/>
            </a:pPr>
            <a:r>
              <a:rPr lang="ko-KR" sz="2000"/>
              <a:t>파이썬 셸에서 코드 작성</a:t>
            </a:r>
            <a:endParaRPr sz="2000"/>
          </a:p>
        </p:txBody>
      </p:sp>
      <p:sp>
        <p:nvSpPr>
          <p:cNvPr id="445" name="Google Shape;445;p41"/>
          <p:cNvSpPr txBox="1"/>
          <p:nvPr/>
        </p:nvSpPr>
        <p:spPr>
          <a:xfrm>
            <a:off x="539552" y="1772816"/>
            <a:ext cx="8136904" cy="7920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1400"/>
              <a:buFont typeface="Arial"/>
              <a:buChar char="•"/>
            </a:pPr>
            <a:r>
              <a:rPr b="0"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파이썬 셸이 실행되면 현재 인터프리터에 대한 간단한 설명과 함께 </a:t>
            </a:r>
            <a:r>
              <a:rPr b="1"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‘&gt;&gt;&gt;’</a:t>
            </a:r>
            <a:r>
              <a:rPr b="0"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라는 입력 커맨드가 화면에 나타나는데, 여기에 다음과 같이 입력한다.</a:t>
            </a:r>
            <a:endParaRPr b="0"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446" name="Google Shape;446;p41"/>
          <p:cNvGrpSpPr/>
          <p:nvPr/>
        </p:nvGrpSpPr>
        <p:grpSpPr>
          <a:xfrm>
            <a:off x="971600" y="2668519"/>
            <a:ext cx="7200000" cy="3485787"/>
            <a:chOff x="971600" y="2668519"/>
            <a:chExt cx="7200000" cy="3485787"/>
          </a:xfrm>
        </p:grpSpPr>
        <p:pic>
          <p:nvPicPr>
            <p:cNvPr id="447" name="Google Shape;447;p41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971600" y="2668519"/>
              <a:ext cx="7200000" cy="11315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48" name="Google Shape;448;p41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971600" y="3645024"/>
              <a:ext cx="7200000" cy="250928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42"/>
          <p:cNvSpPr txBox="1"/>
          <p:nvPr>
            <p:ph type="title"/>
          </p:nvPr>
        </p:nvSpPr>
        <p:spPr>
          <a:xfrm>
            <a:off x="539552" y="184745"/>
            <a:ext cx="6840760" cy="548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rgbClr val="F79433"/>
                </a:solidFill>
              </a:rPr>
              <a:t>03. </a:t>
            </a:r>
            <a:r>
              <a:rPr lang="ko-KR"/>
              <a:t>파이썬 개발 환경과 설치</a:t>
            </a:r>
            <a:endParaRPr/>
          </a:p>
        </p:txBody>
      </p:sp>
      <p:sp>
        <p:nvSpPr>
          <p:cNvPr id="454" name="Google Shape;454;p42"/>
          <p:cNvSpPr txBox="1"/>
          <p:nvPr>
            <p:ph idx="1" type="body"/>
          </p:nvPr>
        </p:nvSpPr>
        <p:spPr>
          <a:xfrm>
            <a:off x="539552" y="1196752"/>
            <a:ext cx="8208912" cy="5760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2000"/>
              <a:buChar char="■"/>
            </a:pPr>
            <a:r>
              <a:rPr lang="ko-KR" sz="2000"/>
              <a:t>파이썬 셸에서 코드 작성</a:t>
            </a:r>
            <a:endParaRPr sz="2000"/>
          </a:p>
        </p:txBody>
      </p:sp>
      <p:pic>
        <p:nvPicPr>
          <p:cNvPr id="455" name="Google Shape;455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1600" y="1988840"/>
            <a:ext cx="4076700" cy="2390775"/>
          </a:xfrm>
          <a:prstGeom prst="rect">
            <a:avLst/>
          </a:prstGeom>
          <a:noFill/>
          <a:ln cap="flat" cmpd="sng" w="9525">
            <a:solidFill>
              <a:srgbClr val="D8D8D8"/>
            </a:solidFill>
            <a:prstDash val="solid"/>
            <a:miter lim="800000"/>
            <a:headEnd len="sm" w="sm" type="none"/>
            <a:tailEnd len="sm" w="sm" type="none"/>
          </a:ln>
        </p:spPr>
      </p:pic>
      <p:sp>
        <p:nvSpPr>
          <p:cNvPr id="456" name="Google Shape;456;p42"/>
          <p:cNvSpPr txBox="1"/>
          <p:nvPr/>
        </p:nvSpPr>
        <p:spPr>
          <a:xfrm>
            <a:off x="914500" y="4437112"/>
            <a:ext cx="5328593" cy="36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100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 파이썬 셸에서 코드 작성 후, 실행 ]</a:t>
            </a:r>
            <a:endParaRPr b="1" sz="1100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2000" y="2636912"/>
            <a:ext cx="7200000" cy="2362791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5"/>
          <p:cNvSpPr txBox="1"/>
          <p:nvPr>
            <p:ph type="title"/>
          </p:nvPr>
        </p:nvSpPr>
        <p:spPr>
          <a:xfrm>
            <a:off x="539552" y="184745"/>
            <a:ext cx="6840760" cy="548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rgbClr val="F79433"/>
                </a:solidFill>
              </a:rPr>
              <a:t>01. </a:t>
            </a:r>
            <a:r>
              <a:rPr lang="ko-KR"/>
              <a:t>프로그래밍 언어의 이해</a:t>
            </a:r>
            <a:endParaRPr/>
          </a:p>
        </p:txBody>
      </p:sp>
      <p:sp>
        <p:nvSpPr>
          <p:cNvPr id="104" name="Google Shape;104;p5"/>
          <p:cNvSpPr txBox="1"/>
          <p:nvPr>
            <p:ph idx="1" type="body"/>
          </p:nvPr>
        </p:nvSpPr>
        <p:spPr>
          <a:xfrm>
            <a:off x="539552" y="1268777"/>
            <a:ext cx="82089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2000"/>
              <a:buChar char="■"/>
            </a:pPr>
            <a:r>
              <a:rPr lang="ko-KR" sz="2000"/>
              <a:t>프로그래밍 언어의 개념</a:t>
            </a:r>
            <a:endParaRPr sz="2000"/>
          </a:p>
        </p:txBody>
      </p:sp>
      <p:sp>
        <p:nvSpPr>
          <p:cNvPr id="105" name="Google Shape;105;p5"/>
          <p:cNvSpPr txBox="1"/>
          <p:nvPr/>
        </p:nvSpPr>
        <p:spPr>
          <a:xfrm>
            <a:off x="539552" y="1772816"/>
            <a:ext cx="7776864" cy="5040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1400"/>
              <a:buFont typeface="Arial"/>
              <a:buChar char="•"/>
            </a:pPr>
            <a:r>
              <a:rPr b="1"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프로그래밍(programming) : </a:t>
            </a:r>
            <a:r>
              <a:rPr b="0"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프로그래밍 언어를 사용하여 프로그램을 개발하는 것</a:t>
            </a:r>
            <a:endParaRPr b="0"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6" name="Google Shape;106;p5"/>
          <p:cNvSpPr txBox="1"/>
          <p:nvPr/>
        </p:nvSpPr>
        <p:spPr>
          <a:xfrm>
            <a:off x="899592" y="5276031"/>
            <a:ext cx="6574643" cy="36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100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 프로그래밍 언어의 사용 ]</a:t>
            </a:r>
            <a:endParaRPr b="1" sz="1100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6"/>
          <p:cNvSpPr/>
          <p:nvPr/>
        </p:nvSpPr>
        <p:spPr>
          <a:xfrm>
            <a:off x="535882" y="1778052"/>
            <a:ext cx="8068566" cy="4819300"/>
          </a:xfrm>
          <a:prstGeom prst="rect">
            <a:avLst/>
          </a:prstGeom>
          <a:solidFill>
            <a:srgbClr val="EBF6F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3" name="Google Shape;113;p6"/>
          <p:cNvSpPr/>
          <p:nvPr/>
        </p:nvSpPr>
        <p:spPr>
          <a:xfrm>
            <a:off x="516830" y="1333456"/>
            <a:ext cx="6071394" cy="44459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4" name="Google Shape;114;p6"/>
          <p:cNvSpPr txBox="1"/>
          <p:nvPr>
            <p:ph idx="1" type="body"/>
          </p:nvPr>
        </p:nvSpPr>
        <p:spPr>
          <a:xfrm>
            <a:off x="2267744" y="1196752"/>
            <a:ext cx="4320480" cy="5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A6EAB"/>
              </a:buClr>
              <a:buSzPts val="2000"/>
              <a:buNone/>
            </a:pPr>
            <a:r>
              <a:rPr lang="ko-KR" sz="2000"/>
              <a:t>일상생활 속 프로그래밍의 결과물</a:t>
            </a:r>
            <a:endParaRPr/>
          </a:p>
        </p:txBody>
      </p:sp>
      <p:sp>
        <p:nvSpPr>
          <p:cNvPr id="115" name="Google Shape;115;p6"/>
          <p:cNvSpPr txBox="1"/>
          <p:nvPr>
            <p:ph type="title"/>
          </p:nvPr>
        </p:nvSpPr>
        <p:spPr>
          <a:xfrm>
            <a:off x="539552" y="184745"/>
            <a:ext cx="6840760" cy="548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rgbClr val="F79433"/>
                </a:solidFill>
              </a:rPr>
              <a:t>01.</a:t>
            </a:r>
            <a:r>
              <a:rPr lang="ko-KR">
                <a:solidFill>
                  <a:srgbClr val="DA6EAB"/>
                </a:solidFill>
              </a:rPr>
              <a:t> </a:t>
            </a:r>
            <a:r>
              <a:rPr lang="ko-KR"/>
              <a:t>프로그래밍 언어의 이해</a:t>
            </a:r>
            <a:endParaRPr/>
          </a:p>
        </p:txBody>
      </p:sp>
      <p:pic>
        <p:nvPicPr>
          <p:cNvPr id="116" name="Google Shape;116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0503" y="1255542"/>
            <a:ext cx="1550268" cy="40081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43608" y="2060848"/>
            <a:ext cx="4968552" cy="4031423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6"/>
          <p:cNvSpPr txBox="1"/>
          <p:nvPr/>
        </p:nvSpPr>
        <p:spPr>
          <a:xfrm>
            <a:off x="971599" y="6093296"/>
            <a:ext cx="6574643" cy="36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 일상생활 속 프로그래밍의 결과물 ]</a:t>
            </a:r>
            <a:endParaRPr b="1" sz="1000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7"/>
          <p:cNvSpPr txBox="1"/>
          <p:nvPr>
            <p:ph type="title"/>
          </p:nvPr>
        </p:nvSpPr>
        <p:spPr>
          <a:xfrm>
            <a:off x="539552" y="184745"/>
            <a:ext cx="6840760" cy="548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rgbClr val="F79433"/>
                </a:solidFill>
              </a:rPr>
              <a:t>01. </a:t>
            </a:r>
            <a:r>
              <a:rPr lang="ko-KR"/>
              <a:t>프로그래밍 언어의 이해</a:t>
            </a:r>
            <a:endParaRPr/>
          </a:p>
        </p:txBody>
      </p:sp>
      <p:sp>
        <p:nvSpPr>
          <p:cNvPr id="124" name="Google Shape;124;p7"/>
          <p:cNvSpPr txBox="1"/>
          <p:nvPr>
            <p:ph idx="1" type="body"/>
          </p:nvPr>
        </p:nvSpPr>
        <p:spPr>
          <a:xfrm>
            <a:off x="539552" y="1196752"/>
            <a:ext cx="8208912" cy="5760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2000"/>
              <a:buChar char="■"/>
            </a:pPr>
            <a:r>
              <a:rPr lang="ko-KR" sz="2000"/>
              <a:t>프로그래밍 언어를 배우는 이유</a:t>
            </a:r>
            <a:endParaRPr sz="2000"/>
          </a:p>
        </p:txBody>
      </p:sp>
      <p:sp>
        <p:nvSpPr>
          <p:cNvPr id="125" name="Google Shape;125;p7"/>
          <p:cNvSpPr txBox="1"/>
          <p:nvPr/>
        </p:nvSpPr>
        <p:spPr>
          <a:xfrm>
            <a:off x="539552" y="1772816"/>
            <a:ext cx="7776864" cy="7200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1400"/>
              <a:buFont typeface="Arial"/>
              <a:buChar char="•"/>
            </a:pPr>
            <a:r>
              <a:rPr b="0"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하나의 기술이나 학문으로서 프로그래밍 언어를 배우는 것이 아니라, 논리적인 사고를 훈련하기 위해 프로그래밍 언어를 배워야 한다.</a:t>
            </a:r>
            <a:endParaRPr/>
          </a:p>
        </p:txBody>
      </p:sp>
      <p:pic>
        <p:nvPicPr>
          <p:cNvPr id="126" name="Google Shape;126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2000" y="2708920"/>
            <a:ext cx="7200000" cy="8643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8"/>
          <p:cNvSpPr/>
          <p:nvPr/>
        </p:nvSpPr>
        <p:spPr>
          <a:xfrm>
            <a:off x="535882" y="1778052"/>
            <a:ext cx="8068566" cy="4819300"/>
          </a:xfrm>
          <a:prstGeom prst="rect">
            <a:avLst/>
          </a:prstGeom>
          <a:solidFill>
            <a:srgbClr val="EBF6F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3" name="Google Shape;133;p8"/>
          <p:cNvSpPr/>
          <p:nvPr/>
        </p:nvSpPr>
        <p:spPr>
          <a:xfrm>
            <a:off x="516830" y="1333456"/>
            <a:ext cx="6071394" cy="44459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4" name="Google Shape;134;p8"/>
          <p:cNvSpPr txBox="1"/>
          <p:nvPr>
            <p:ph idx="1" type="body"/>
          </p:nvPr>
        </p:nvSpPr>
        <p:spPr>
          <a:xfrm>
            <a:off x="2267744" y="1196752"/>
            <a:ext cx="4320480" cy="5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A6EAB"/>
              </a:buClr>
              <a:buSzPts val="2000"/>
              <a:buNone/>
            </a:pPr>
            <a:r>
              <a:rPr lang="ko-KR" sz="2000"/>
              <a:t>프로그래밍적 사고</a:t>
            </a:r>
            <a:endParaRPr/>
          </a:p>
        </p:txBody>
      </p:sp>
      <p:sp>
        <p:nvSpPr>
          <p:cNvPr id="135" name="Google Shape;135;p8"/>
          <p:cNvSpPr txBox="1"/>
          <p:nvPr/>
        </p:nvSpPr>
        <p:spPr>
          <a:xfrm>
            <a:off x="700439" y="1994076"/>
            <a:ext cx="7760100" cy="14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1200"/>
              <a:buFont typeface="Arial"/>
              <a:buChar char="•"/>
            </a:pPr>
            <a:r>
              <a:rPr b="0" lang="ko-KR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점수별로 학점을 매기는 문제를 풀 때 어떤 절차를 걸쳐야 할까? 첫 번째로 할 일은 기준을 정하는 것이다. 즉, 몇 점 이상을 A로 줄 것인지, 몇 점 이하를 F로 줄 것인지를 결정한다. 다음으로 각 점수를 기준에 따라 차례대로 성적을 매긴다. 마지막으로 성적 매기기를 종료하는 시점을 결정하는데, 점수가 더는 존재하지 않으면 종료하거나 30개 이상을 하면 종료하거나 등을 결정한다. </a:t>
            </a:r>
            <a:endParaRPr b="0" sz="1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42900" lvl="0" marL="3429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F79433"/>
              </a:buClr>
              <a:buSzPts val="1200"/>
              <a:buFont typeface="Arial"/>
              <a:buChar char="•"/>
            </a:pPr>
            <a:r>
              <a:rPr b="0" lang="ko-KR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이러한 과정이 흔히 말하는 프로그래밍적 사고에서 절차적 프로그래밍 과정이다.</a:t>
            </a:r>
            <a:endParaRPr/>
          </a:p>
        </p:txBody>
      </p:sp>
      <p:sp>
        <p:nvSpPr>
          <p:cNvPr id="136" name="Google Shape;136;p8"/>
          <p:cNvSpPr txBox="1"/>
          <p:nvPr>
            <p:ph type="title"/>
          </p:nvPr>
        </p:nvSpPr>
        <p:spPr>
          <a:xfrm>
            <a:off x="539552" y="184745"/>
            <a:ext cx="6840760" cy="548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rgbClr val="F79433"/>
                </a:solidFill>
              </a:rPr>
              <a:t>01.</a:t>
            </a:r>
            <a:r>
              <a:rPr lang="ko-KR">
                <a:solidFill>
                  <a:srgbClr val="DA6EAB"/>
                </a:solidFill>
              </a:rPr>
              <a:t> </a:t>
            </a:r>
            <a:r>
              <a:rPr lang="ko-KR"/>
              <a:t>프로그래밍 언어의 이해</a:t>
            </a:r>
            <a:endParaRPr/>
          </a:p>
        </p:txBody>
      </p:sp>
      <p:pic>
        <p:nvPicPr>
          <p:cNvPr id="137" name="Google Shape;137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0503" y="1255542"/>
            <a:ext cx="1550268" cy="40081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48755" y="3632606"/>
            <a:ext cx="4791397" cy="246069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8"/>
          <p:cNvSpPr txBox="1"/>
          <p:nvPr/>
        </p:nvSpPr>
        <p:spPr>
          <a:xfrm>
            <a:off x="1153294" y="6165304"/>
            <a:ext cx="1438514" cy="36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 점수별 학점 계산 ]</a:t>
            </a:r>
            <a:endParaRPr b="1" sz="1000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9"/>
          <p:cNvSpPr txBox="1"/>
          <p:nvPr>
            <p:ph idx="1" type="body"/>
          </p:nvPr>
        </p:nvSpPr>
        <p:spPr>
          <a:xfrm>
            <a:off x="719572" y="3412604"/>
            <a:ext cx="7704856" cy="9389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4800"/>
              <a:buFont typeface="Malgun Gothic"/>
              <a:buNone/>
            </a:pPr>
            <a:r>
              <a:rPr lang="ko-KR"/>
              <a:t>파이썬 소개</a:t>
            </a:r>
            <a:endParaRPr/>
          </a:p>
        </p:txBody>
      </p:sp>
      <p:sp>
        <p:nvSpPr>
          <p:cNvPr id="145" name="Google Shape;145;p9"/>
          <p:cNvSpPr txBox="1"/>
          <p:nvPr>
            <p:ph idx="2" type="body"/>
          </p:nvPr>
        </p:nvSpPr>
        <p:spPr>
          <a:xfrm>
            <a:off x="719572" y="2348880"/>
            <a:ext cx="7704856" cy="9389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9433"/>
              </a:buClr>
              <a:buSzPts val="5400"/>
              <a:buFont typeface="Malgun Gothic"/>
              <a:buNone/>
            </a:pPr>
            <a:r>
              <a:rPr lang="ko-KR"/>
              <a:t>02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2012-07-11T10:23:22Z</dcterms:created>
  <dc:creator>최성철; 이동훈</dc:creator>
</cp:coreProperties>
</file>